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3" r:id="rId5"/>
    <p:sldId id="261" r:id="rId6"/>
    <p:sldId id="262" r:id="rId7"/>
    <p:sldId id="264" r:id="rId8"/>
    <p:sldId id="265" r:id="rId9"/>
    <p:sldId id="266" r:id="rId10"/>
    <p:sldId id="267" r:id="rId11"/>
    <p:sldId id="268" r:id="rId12"/>
    <p:sldId id="270" r:id="rId13"/>
    <p:sldId id="274" r:id="rId14"/>
    <p:sldId id="278" r:id="rId15"/>
    <p:sldId id="275" r:id="rId16"/>
    <p:sldId id="277" r:id="rId17"/>
    <p:sldId id="273" r:id="rId1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0" autoAdjust="0"/>
    <p:restoredTop sz="92541" autoAdjust="0"/>
  </p:normalViewPr>
  <p:slideViewPr>
    <p:cSldViewPr snapToGrid="0" showGuides="1">
      <p:cViewPr varScale="1">
        <p:scale>
          <a:sx n="76" d="100"/>
          <a:sy n="76" d="100"/>
        </p:scale>
        <p:origin x="1560" y="91"/>
      </p:cViewPr>
      <p:guideLst>
        <p:guide orient="horz" pos="2160"/>
        <p:guide pos="3817"/>
      </p:guideLst>
    </p:cSldViewPr>
  </p:slideViewPr>
  <p:notesTextViewPr>
    <p:cViewPr>
      <p:scale>
        <a:sx n="1" d="1"/>
        <a:sy n="1" d="1"/>
      </p:scale>
      <p:origin x="0" y="0"/>
    </p:cViewPr>
  </p:notesTextViewPr>
  <p:sorterViewPr>
    <p:cViewPr>
      <p:scale>
        <a:sx n="100" d="100"/>
        <a:sy n="100" d="100"/>
      </p:scale>
      <p:origin x="0" y="-18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07/04/2024</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07/04/2024</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fi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4.jfif"/><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2.pn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fif"/><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543215" y="242300"/>
            <a:ext cx="4896015" cy="1200329"/>
          </a:xfrm>
          <a:prstGeom prst="rect">
            <a:avLst/>
          </a:prstGeom>
          <a:noFill/>
        </p:spPr>
        <p:txBody>
          <a:bodyPr wrap="square" rtlCol="0">
            <a:spAutoFit/>
          </a:bodyPr>
          <a:lstStyle/>
          <a:p>
            <a:pPr marL="0" marR="0" algn="ctr">
              <a:spcBef>
                <a:spcPts val="0"/>
              </a:spcBef>
              <a:spcAft>
                <a:spcPts val="0"/>
              </a:spcAft>
            </a:pPr>
            <a:r>
              <a:rPr lang="vi-VN" sz="1800" dirty="0">
                <a:effectLst/>
                <a:latin typeface="Times New Roman" panose="02020603050405020304" pitchFamily="18" charset="0"/>
              </a:rPr>
              <a:t>KHOA KỸ THUẬT VÀ CÔNG NGHỆ</a:t>
            </a:r>
          </a:p>
          <a:p>
            <a:pPr marL="0" marR="0" algn="ctr">
              <a:spcBef>
                <a:spcPts val="0"/>
              </a:spcBef>
              <a:spcAft>
                <a:spcPts val="0"/>
              </a:spcAft>
            </a:pPr>
            <a:r>
              <a:rPr lang="vi-VN" sz="1800" b="1" dirty="0">
                <a:effectLst/>
                <a:latin typeface="Times New Roman" panose="02020603050405020304" pitchFamily="18" charset="0"/>
              </a:rPr>
              <a:t>BỘ MÔN CÔNG NGHỆ THÔNG TIN</a:t>
            </a:r>
            <a:endParaRPr lang="vi-VN" sz="1800" dirty="0">
              <a:effectLst/>
              <a:latin typeface="Times New Roman" panose="02020603050405020304" pitchFamily="18" charset="0"/>
            </a:endParaRPr>
          </a:p>
          <a:p>
            <a:pPr algn="ctr"/>
            <a:endParaRPr lang="vi-VN" sz="3600" b="1" dirty="0">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2">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3"/>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3"/>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pic>
        <p:nvPicPr>
          <p:cNvPr id="33" name="Picture 32" descr="images">
            <a:extLst>
              <a:ext uri="{FF2B5EF4-FFF2-40B4-BE49-F238E27FC236}">
                <a16:creationId xmlns:a16="http://schemas.microsoft.com/office/drawing/2014/main" id="{A5A1C956-2DF0-404B-A75F-569ECE71801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5305054" y="1033307"/>
            <a:ext cx="1069978" cy="1031096"/>
          </a:xfrm>
          <a:prstGeom prst="rect">
            <a:avLst/>
          </a:prstGeom>
          <a:noFill/>
          <a:ln>
            <a:noFill/>
          </a:ln>
        </p:spPr>
      </p:pic>
      <p:sp>
        <p:nvSpPr>
          <p:cNvPr id="34" name="TextBox 33">
            <a:extLst>
              <a:ext uri="{FF2B5EF4-FFF2-40B4-BE49-F238E27FC236}">
                <a16:creationId xmlns:a16="http://schemas.microsoft.com/office/drawing/2014/main" id="{73A66351-1AEE-482C-A441-B25A26C865BC}"/>
              </a:ext>
            </a:extLst>
          </p:cNvPr>
          <p:cNvSpPr txBox="1"/>
          <p:nvPr/>
        </p:nvSpPr>
        <p:spPr>
          <a:xfrm>
            <a:off x="0" y="1994859"/>
            <a:ext cx="11351490" cy="2137573"/>
          </a:xfrm>
          <a:prstGeom prst="rect">
            <a:avLst/>
          </a:prstGeom>
          <a:noFill/>
        </p:spPr>
        <p:txBody>
          <a:bodyPr wrap="square">
            <a:spAutoFit/>
          </a:bodyPr>
          <a:lstStyle/>
          <a:p>
            <a:pPr marL="0" marR="0" algn="ctr">
              <a:lnSpc>
                <a:spcPct val="150000"/>
              </a:lnSpc>
              <a:spcBef>
                <a:spcPts val="0"/>
              </a:spcBef>
              <a:spcAft>
                <a:spcPts val="0"/>
              </a:spcAft>
            </a:pPr>
            <a:r>
              <a:rPr lang="vi-VN" sz="11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vi-VN"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50000"/>
              </a:lnSpc>
              <a:spcBef>
                <a:spcPts val="0"/>
              </a:spcBef>
              <a:spcAft>
                <a:spcPts val="0"/>
              </a:spcAft>
            </a:pPr>
            <a:r>
              <a:rPr lang="vi-VN" sz="2000" b="1" dirty="0">
                <a:solidFill>
                  <a:srgbClr val="000000"/>
                </a:solidFill>
                <a:effectLst/>
                <a:latin typeface="+mj-lt"/>
                <a:ea typeface="SimSun" panose="02010600030101010101" pitchFamily="2" charset="-122"/>
                <a:cs typeface="Times New Roman" panose="02020603050405020304" pitchFamily="18" charset="0"/>
              </a:rPr>
              <a:t>THỰC TẬP ĐỒ ÁN CƠ SỞ NGÀNH</a:t>
            </a:r>
            <a:r>
              <a:rPr lang="vi-VN" sz="2000" dirty="0">
                <a:solidFill>
                  <a:srgbClr val="000000"/>
                </a:solidFill>
                <a:effectLst/>
                <a:latin typeface="+mj-lt"/>
                <a:ea typeface="SimSun" panose="02010600030101010101" pitchFamily="2" charset="-122"/>
                <a:cs typeface="Times New Roman" panose="02020603050405020304" pitchFamily="18" charset="0"/>
              </a:rPr>
              <a:t> </a:t>
            </a:r>
            <a:endParaRPr lang="vi-VN" sz="2000" dirty="0">
              <a:effectLst/>
              <a:latin typeface="+mj-lt"/>
              <a:ea typeface="SimSun" panose="02010600030101010101" pitchFamily="2" charset="-122"/>
              <a:cs typeface="Times New Roman" panose="02020603050405020304" pitchFamily="18" charset="0"/>
            </a:endParaRPr>
          </a:p>
          <a:p>
            <a:pPr marL="0" marR="0" algn="ctr">
              <a:lnSpc>
                <a:spcPct val="150000"/>
              </a:lnSpc>
              <a:spcBef>
                <a:spcPts val="0"/>
              </a:spcBef>
              <a:spcAft>
                <a:spcPts val="0"/>
              </a:spcAft>
            </a:pPr>
            <a:r>
              <a:rPr lang="vi-VN" sz="2000" b="1" dirty="0">
                <a:solidFill>
                  <a:srgbClr val="000000"/>
                </a:solidFill>
                <a:effectLst/>
                <a:latin typeface="+mj-lt"/>
                <a:ea typeface="SimSun" panose="02010600030101010101" pitchFamily="2" charset="-122"/>
                <a:cs typeface="Times New Roman" panose="02020603050405020304" pitchFamily="18" charset="0"/>
              </a:rPr>
              <a:t>HỌC KỲ 1, NĂM </a:t>
            </a:r>
            <a:r>
              <a:rPr lang="vi-VN" sz="2000" b="1">
                <a:solidFill>
                  <a:srgbClr val="000000"/>
                </a:solidFill>
                <a:effectLst/>
                <a:latin typeface="+mj-lt"/>
                <a:ea typeface="SimSun" panose="02010600030101010101" pitchFamily="2" charset="-122"/>
                <a:cs typeface="Times New Roman" panose="02020603050405020304" pitchFamily="18" charset="0"/>
              </a:rPr>
              <a:t>HỌC 2023-2024</a:t>
            </a:r>
            <a:br>
              <a:rPr lang="vi-VN" sz="2000" dirty="0">
                <a:solidFill>
                  <a:srgbClr val="000000"/>
                </a:solidFill>
                <a:effectLst/>
                <a:latin typeface="+mj-lt"/>
                <a:ea typeface="SimSun" panose="02010600030101010101" pitchFamily="2" charset="-122"/>
                <a:cs typeface="Times New Roman" panose="02020603050405020304" pitchFamily="18" charset="0"/>
              </a:rPr>
            </a:br>
            <a:r>
              <a:rPr lang="vi-VN" sz="2000" b="1" dirty="0">
                <a:solidFill>
                  <a:srgbClr val="000000"/>
                </a:solidFill>
                <a:effectLst/>
                <a:latin typeface="+mj-lt"/>
                <a:ea typeface="SimSun" panose="02010600030101010101" pitchFamily="2" charset="-122"/>
                <a:cs typeface="Times New Roman" panose="02020603050405020304" pitchFamily="18" charset="0"/>
              </a:rPr>
              <a:t>ĐỀ TÀI:</a:t>
            </a:r>
            <a:endParaRPr lang="vi-VN" sz="2000" dirty="0">
              <a:effectLst/>
              <a:latin typeface="+mj-lt"/>
              <a:ea typeface="SimSun" panose="02010600030101010101" pitchFamily="2" charset="-122"/>
              <a:cs typeface="Times New Roman" panose="02020603050405020304" pitchFamily="18" charset="0"/>
            </a:endParaRPr>
          </a:p>
          <a:p>
            <a:pPr marL="0" marR="0" algn="ctr">
              <a:lnSpc>
                <a:spcPct val="150000"/>
              </a:lnSpc>
              <a:spcBef>
                <a:spcPts val="0"/>
              </a:spcBef>
              <a:spcAft>
                <a:spcPts val="0"/>
              </a:spcAft>
            </a:pPr>
            <a:r>
              <a:rPr lang="vi-VN" sz="2000" b="1" dirty="0">
                <a:solidFill>
                  <a:srgbClr val="000000"/>
                </a:solidFill>
                <a:effectLst/>
                <a:latin typeface="+mj-lt"/>
                <a:ea typeface="SimSun" panose="02010600030101010101" pitchFamily="2" charset="-122"/>
                <a:cs typeface="Times New Roman" panose="02020603050405020304" pitchFamily="18" charset="0"/>
              </a:rPr>
              <a:t>TÌM HIỂU LARAVEL VÀ XÂY </a:t>
            </a:r>
            <a:r>
              <a:rPr lang="vi-VN" sz="2000" b="1">
                <a:solidFill>
                  <a:srgbClr val="000000"/>
                </a:solidFill>
                <a:effectLst/>
                <a:latin typeface="+mj-lt"/>
                <a:ea typeface="SimSun" panose="02010600030101010101" pitchFamily="2" charset="-122"/>
                <a:cs typeface="Times New Roman" panose="02020603050405020304" pitchFamily="18" charset="0"/>
              </a:rPr>
              <a:t>DỰNG </a:t>
            </a:r>
            <a:r>
              <a:rPr lang="vi-VN" sz="2000" b="1">
                <a:solidFill>
                  <a:srgbClr val="000000"/>
                </a:solidFill>
                <a:latin typeface="+mj-lt"/>
                <a:ea typeface="SimSun" panose="02010600030101010101" pitchFamily="2" charset="-122"/>
                <a:cs typeface="Times New Roman" panose="02020603050405020304" pitchFamily="18" charset="0"/>
              </a:rPr>
              <a:t>WEBSITE </a:t>
            </a:r>
            <a:r>
              <a:rPr lang="vi-VN" sz="2000" b="1">
                <a:solidFill>
                  <a:srgbClr val="000000"/>
                </a:solidFill>
                <a:effectLst/>
                <a:latin typeface="+mj-lt"/>
                <a:ea typeface="SimSun" panose="02010600030101010101" pitchFamily="2" charset="-122"/>
                <a:cs typeface="Times New Roman" panose="02020603050405020304" pitchFamily="18" charset="0"/>
              </a:rPr>
              <a:t>BÁN CÁ CẢNH</a:t>
            </a:r>
            <a:endParaRPr lang="vi-VN" sz="2000" dirty="0">
              <a:effectLst/>
              <a:latin typeface="+mj-lt"/>
              <a:ea typeface="SimSun" panose="02010600030101010101" pitchFamily="2" charset="-122"/>
              <a:cs typeface="Times New Roman" panose="02020603050405020304" pitchFamily="18" charset="0"/>
            </a:endParaRPr>
          </a:p>
        </p:txBody>
      </p:sp>
      <p:sp>
        <p:nvSpPr>
          <p:cNvPr id="35" name="TextBox 34">
            <a:extLst>
              <a:ext uri="{FF2B5EF4-FFF2-40B4-BE49-F238E27FC236}">
                <a16:creationId xmlns:a16="http://schemas.microsoft.com/office/drawing/2014/main" id="{9B964502-E052-447C-8B05-391023C2EC80}"/>
              </a:ext>
            </a:extLst>
          </p:cNvPr>
          <p:cNvSpPr txBox="1"/>
          <p:nvPr/>
        </p:nvSpPr>
        <p:spPr>
          <a:xfrm>
            <a:off x="1543522" y="4648807"/>
            <a:ext cx="2985302" cy="784830"/>
          </a:xfrm>
          <a:prstGeom prst="rect">
            <a:avLst/>
          </a:prstGeom>
          <a:noFill/>
        </p:spPr>
        <p:txBody>
          <a:bodyPr wrap="square">
            <a:spAutoFit/>
          </a:bodyPr>
          <a:lstStyle/>
          <a:p>
            <a:pPr marL="0" marR="0">
              <a:lnSpc>
                <a:spcPct val="150000"/>
              </a:lnSpc>
              <a:spcBef>
                <a:spcPts val="0"/>
              </a:spcBef>
              <a:spcAft>
                <a:spcPts val="0"/>
              </a:spcAft>
            </a:pPr>
            <a:r>
              <a:rPr lang="vi-V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vi-VN" sz="1800" i="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Giảng viên hướng dẫn</a:t>
            </a:r>
            <a:endParaRPr lang="vi-VN" sz="1100" dirty="0">
              <a:effectLst/>
              <a:latin typeface="Calibri" panose="020F0502020204030204" pitchFamily="34" charset="0"/>
              <a:ea typeface="SimSun" panose="02010600030101010101" pitchFamily="2" charset="-122"/>
              <a:cs typeface="Times New Roman" panose="02020603050405020304" pitchFamily="18" charset="0"/>
            </a:endParaRPr>
          </a:p>
          <a:p>
            <a:r>
              <a:rPr lang="vi-VN" sz="1800" dirty="0">
                <a:solidFill>
                  <a:srgbClr val="000000"/>
                </a:solidFill>
                <a:effectLst/>
                <a:latin typeface="Times New Roman" panose="02020603050405020304" pitchFamily="18" charset="0"/>
                <a:ea typeface="SimSun" panose="02010600030101010101" pitchFamily="2" charset="-122"/>
              </a:rPr>
              <a:t>   ThS</a:t>
            </a:r>
            <a:r>
              <a:rPr lang="vi-VN" sz="1800">
                <a:solidFill>
                  <a:srgbClr val="000000"/>
                </a:solidFill>
                <a:effectLst/>
                <a:latin typeface="Times New Roman" panose="02020603050405020304" pitchFamily="18" charset="0"/>
                <a:ea typeface="SimSun" panose="02010600030101010101" pitchFamily="2" charset="-122"/>
              </a:rPr>
              <a:t>. NGÔ THANH HUY</a:t>
            </a:r>
            <a:endParaRPr lang="vi-VN" dirty="0"/>
          </a:p>
        </p:txBody>
      </p:sp>
      <p:sp>
        <p:nvSpPr>
          <p:cNvPr id="37" name="TextBox 36">
            <a:extLst>
              <a:ext uri="{FF2B5EF4-FFF2-40B4-BE49-F238E27FC236}">
                <a16:creationId xmlns:a16="http://schemas.microsoft.com/office/drawing/2014/main" id="{691D68F4-74FA-4DF2-96C6-28617FEF601C}"/>
              </a:ext>
            </a:extLst>
          </p:cNvPr>
          <p:cNvSpPr txBox="1"/>
          <p:nvPr/>
        </p:nvSpPr>
        <p:spPr>
          <a:xfrm>
            <a:off x="6795323" y="4426140"/>
            <a:ext cx="4147549" cy="2031325"/>
          </a:xfrm>
          <a:prstGeom prst="rect">
            <a:avLst/>
          </a:prstGeom>
          <a:noFill/>
        </p:spPr>
        <p:txBody>
          <a:bodyPr wrap="square">
            <a:spAutoFit/>
          </a:bodyPr>
          <a:lstStyle/>
          <a:p>
            <a:pPr marL="0" marR="0">
              <a:lnSpc>
                <a:spcPct val="150000"/>
              </a:lnSpc>
              <a:spcBef>
                <a:spcPts val="0"/>
              </a:spcBef>
              <a:spcAft>
                <a:spcPts val="0"/>
              </a:spcAft>
            </a:pPr>
            <a:r>
              <a:rPr lang="vi-VN" sz="1800" i="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Sinh viên thực hiện</a:t>
            </a:r>
            <a:endParaRPr lang="vi-VN"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vi-V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TRẦN TIẾN ANH</a:t>
            </a:r>
            <a:endParaRPr lang="vi-VN"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vi-V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Mã Lớp DA20TTA </a:t>
            </a:r>
            <a:endParaRPr lang="vi-VN"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vi-V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vi-VN"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MSSV 110120004</a:t>
            </a:r>
            <a:endParaRPr lang="vi-VN" sz="1100" dirty="0">
              <a:effectLst/>
              <a:latin typeface="Calibri" panose="020F0502020204030204" pitchFamily="34" charset="0"/>
              <a:ea typeface="SimSun" panose="02010600030101010101" pitchFamily="2" charset="-122"/>
              <a:cs typeface="Times New Roman" panose="02020603050405020304" pitchFamily="18" charset="0"/>
            </a:endParaRPr>
          </a:p>
          <a:p>
            <a:r>
              <a:rPr lang="vi-VN" sz="1800" dirty="0">
                <a:solidFill>
                  <a:srgbClr val="000000"/>
                </a:solidFill>
                <a:effectLst/>
                <a:latin typeface="Times New Roman" panose="02020603050405020304" pitchFamily="18" charset="0"/>
                <a:ea typeface="SimSun" panose="02010600030101010101" pitchFamily="2" charset="-122"/>
              </a:rPr>
              <a:t>                  Khóa 2020-2024</a:t>
            </a:r>
            <a:endParaRPr lang="vi-VN" dirty="0"/>
          </a:p>
        </p:txBody>
      </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9" name="Hộp Văn bản 1">
            <a:extLst>
              <a:ext uri="{FF2B5EF4-FFF2-40B4-BE49-F238E27FC236}">
                <a16:creationId xmlns:a16="http://schemas.microsoft.com/office/drawing/2014/main" id="{4C6CBE51-02E2-42C7-A082-B694454B1CAE}"/>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 </a:t>
            </a:r>
            <a:r>
              <a:rPr lang="en-US" sz="2800" b="1" dirty="0" err="1">
                <a:solidFill>
                  <a:srgbClr val="438AFE"/>
                </a:solidFill>
                <a:latin typeface="Arial" panose="020B0604020202020204" pitchFamily="34" charset="0"/>
                <a:cs typeface="Arial" panose="020B0604020202020204" pitchFamily="34" charset="0"/>
              </a:rPr>
              <a:t>Nghiên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cứu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lý</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thuyết</a:t>
            </a:r>
            <a:endParaRPr lang="vi-VN" sz="2800" b="1" dirty="0">
              <a:solidFill>
                <a:srgbClr val="438AFE"/>
              </a:solidFill>
              <a:latin typeface="Arial" panose="020B0604020202020204" pitchFamily="34" charset="0"/>
              <a:cs typeface="Arial" panose="020B0604020202020204" pitchFamily="34" charset="0"/>
            </a:endParaRPr>
          </a:p>
        </p:txBody>
      </p:sp>
      <p:sp>
        <p:nvSpPr>
          <p:cNvPr id="20" name="Hộp Văn bản 1">
            <a:extLst>
              <a:ext uri="{FF2B5EF4-FFF2-40B4-BE49-F238E27FC236}">
                <a16:creationId xmlns:a16="http://schemas.microsoft.com/office/drawing/2014/main" id="{CDFDEE2F-2F42-4B13-8E44-7A92AC6B0700}"/>
              </a:ext>
            </a:extLst>
          </p:cNvPr>
          <p:cNvSpPr txBox="1"/>
          <p:nvPr/>
        </p:nvSpPr>
        <p:spPr>
          <a:xfrm>
            <a:off x="58654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5. Laravel  </a:t>
            </a:r>
            <a:r>
              <a:rPr lang="en-US" sz="2800" b="1" dirty="0" err="1">
                <a:solidFill>
                  <a:srgbClr val="438AFE"/>
                </a:solidFill>
                <a:latin typeface="Arial" panose="020B0604020202020204" pitchFamily="34" charset="0"/>
                <a:cs typeface="Arial" panose="020B0604020202020204" pitchFamily="34" charset="0"/>
              </a:rPr>
              <a:t>Famework</a:t>
            </a:r>
            <a:endParaRPr lang="vi-VN" sz="2800" b="1" dirty="0">
              <a:solidFill>
                <a:srgbClr val="438AFE"/>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63ADC1A-E9EB-485C-8B14-B6D3A5AB1642}"/>
              </a:ext>
            </a:extLst>
          </p:cNvPr>
          <p:cNvSpPr txBox="1"/>
          <p:nvPr/>
        </p:nvSpPr>
        <p:spPr>
          <a:xfrm>
            <a:off x="6037996" y="1081279"/>
            <a:ext cx="6007100" cy="4401205"/>
          </a:xfrm>
          <a:prstGeom prst="rect">
            <a:avLst/>
          </a:prstGeom>
          <a:noFill/>
        </p:spPr>
        <p:txBody>
          <a:bodyPr wrap="square">
            <a:spAutoFit/>
          </a:bodyPr>
          <a:lstStyle/>
          <a:p>
            <a:r>
              <a:rPr lang="en-US" sz="2000" dirty="0">
                <a:effectLst/>
                <a:latin typeface="Times New Roman" panose="02020603050405020304" pitchFamily="18" charset="0"/>
                <a:ea typeface="SimSun" panose="02010600030101010101" pitchFamily="2" charset="-122"/>
              </a:rPr>
              <a:t>Laravel </a:t>
            </a:r>
            <a:r>
              <a:rPr lang="en-US" sz="2000" dirty="0" err="1">
                <a:effectLst/>
                <a:latin typeface="Times New Roman" panose="02020603050405020304" pitchFamily="18" charset="0"/>
                <a:ea typeface="SimSun" panose="02010600030101010101" pitchFamily="2" charset="-122"/>
              </a:rPr>
              <a:t>là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một</a:t>
            </a:r>
            <a:r>
              <a:rPr lang="en-US" sz="2000" dirty="0">
                <a:effectLst/>
                <a:latin typeface="Times New Roman" panose="02020603050405020304" pitchFamily="18" charset="0"/>
                <a:ea typeface="SimSun" panose="02010600030101010101" pitchFamily="2" charset="-122"/>
              </a:rPr>
              <a:t> PHP framework </a:t>
            </a: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nguồn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miễn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được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bởi</a:t>
            </a:r>
            <a:r>
              <a:rPr lang="en-US" sz="2000" dirty="0">
                <a:effectLst/>
                <a:latin typeface="Times New Roman" panose="02020603050405020304" pitchFamily="18" charset="0"/>
                <a:ea typeface="SimSun" panose="02010600030101010101" pitchFamily="2" charset="-122"/>
              </a:rPr>
              <a:t> Taylor </a:t>
            </a:r>
            <a:r>
              <a:rPr lang="en-US" sz="2000" dirty="0" err="1">
                <a:effectLst/>
                <a:latin typeface="Times New Roman" panose="02020603050405020304" pitchFamily="18" charset="0"/>
                <a:ea typeface="SimSun" panose="02010600030101010101" pitchFamily="2" charset="-122"/>
              </a:rPr>
              <a:t>Otwell</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nhắm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mục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tiêu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hỗ</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ứng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web </a:t>
            </a:r>
            <a:r>
              <a:rPr lang="en-US" sz="2000" dirty="0" err="1">
                <a:effectLst/>
                <a:latin typeface="Times New Roman" panose="02020603050405020304" pitchFamily="18" charset="0"/>
                <a:ea typeface="SimSun" panose="02010600030101010101" pitchFamily="2" charset="-122"/>
              </a:rPr>
              <a:t>theo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kiếm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trúc</a:t>
            </a:r>
            <a:r>
              <a:rPr lang="en-US" sz="2000" dirty="0">
                <a:effectLst/>
                <a:latin typeface="Times New Roman" panose="02020603050405020304" pitchFamily="18" charset="0"/>
                <a:ea typeface="SimSun" panose="02010600030101010101" pitchFamily="2" charset="-122"/>
              </a:rPr>
              <a:t> model-view-controller (MVC).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nổi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bật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của</a:t>
            </a:r>
            <a:r>
              <a:rPr lang="en-US" sz="2000" dirty="0">
                <a:effectLst/>
                <a:latin typeface="Times New Roman" panose="02020603050405020304" pitchFamily="18" charset="0"/>
                <a:ea typeface="SimSun" panose="02010600030101010101" pitchFamily="2" charset="-122"/>
              </a:rPr>
              <a:t> Laravel bao </a:t>
            </a:r>
            <a:r>
              <a:rPr lang="en-US" sz="2000" dirty="0" err="1">
                <a:effectLst/>
                <a:latin typeface="Times New Roman" panose="02020603050405020304" pitchFamily="18" charset="0"/>
                <a:ea typeface="SimSun" panose="02010600030101010101" pitchFamily="2" charset="-122"/>
              </a:rPr>
              <a:t>gồm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cú</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hiểu</a:t>
            </a:r>
            <a:r>
              <a:rPr lang="en-US" sz="2000" dirty="0">
                <a:effectLst/>
                <a:latin typeface="Times New Roman" panose="02020603050405020304" pitchFamily="18" charset="0"/>
                <a:ea typeface="SimSun" panose="02010600030101010101" pitchFamily="2" charset="-122"/>
              </a:rPr>
              <a:t> – </a:t>
            </a:r>
            <a:r>
              <a:rPr lang="en-US" sz="2000" dirty="0" err="1">
                <a:effectLst/>
                <a:latin typeface="Times New Roman" panose="02020603050405020304" pitchFamily="18" charset="0"/>
                <a:ea typeface="SimSun" panose="02010600030101010101" pitchFamily="2" charset="-122"/>
              </a:rPr>
              <a:t>rõ</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ràng</a:t>
            </a:r>
            <a:r>
              <a:rPr lang="en-US" sz="2000" dirty="0">
                <a:effectLst/>
                <a:latin typeface="Times New Roman" panose="02020603050405020304" pitchFamily="18" charset="0"/>
                <a:ea typeface="SimSun" panose="02010600030101010101" pitchFamily="2" charset="-122"/>
              </a:rPr>
              <a:t> , </a:t>
            </a:r>
            <a:r>
              <a:rPr lang="en-US" sz="2000" dirty="0" err="1">
                <a:effectLst/>
                <a:latin typeface="Times New Roman" panose="02020603050405020304" pitchFamily="18" charset="0"/>
                <a:ea typeface="SimSun" panose="02010600030101010101" pitchFamily="2" charset="-122"/>
              </a:rPr>
              <a:t>một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đóng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gói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mô-đun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gói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thuộc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nhiều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truy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cơ</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quan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nhiều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hỗ</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việc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ứng</a:t>
            </a:r>
            <a:r>
              <a:rPr lang="en-US" sz="2000" dirty="0">
                <a:effectLst/>
                <a:latin typeface="Times New Roman" panose="02020603050405020304" pitchFamily="18" charset="0"/>
                <a:ea typeface="SimSun" panose="02010600030101010101" pitchFamily="2" charset="-122"/>
              </a:rPr>
              <a:t> dụng.7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khoảng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tháng</a:t>
            </a:r>
            <a:r>
              <a:rPr lang="en-US" sz="2000" dirty="0">
                <a:effectLst/>
                <a:latin typeface="Times New Roman" panose="02020603050405020304" pitchFamily="18" charset="0"/>
                <a:ea typeface="SimSun" panose="02010600030101010101" pitchFamily="2" charset="-122"/>
              </a:rPr>
              <a:t> 3 </a:t>
            </a:r>
            <a:r>
              <a:rPr lang="en-US" sz="2000" dirty="0" err="1">
                <a:effectLst/>
                <a:latin typeface="Times New Roman" panose="02020603050405020304" pitchFamily="18" charset="0"/>
                <a:ea typeface="SimSun" panose="02010600030101010101" pitchFamily="2" charset="-122"/>
              </a:rPr>
              <a:t>năm</a:t>
            </a:r>
            <a:r>
              <a:rPr lang="en-US" sz="2000" dirty="0">
                <a:effectLst/>
                <a:latin typeface="Times New Roman" panose="02020603050405020304" pitchFamily="18" charset="0"/>
                <a:ea typeface="SimSun" panose="02010600030101010101" pitchFamily="2" charset="-122"/>
              </a:rPr>
              <a:t> 2015,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có</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một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cuộc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chọn</a:t>
            </a:r>
            <a:r>
              <a:rPr lang="en-US" sz="2000" dirty="0">
                <a:effectLst/>
                <a:latin typeface="Times New Roman" panose="02020603050405020304" pitchFamily="18" charset="0"/>
                <a:ea typeface="SimSun" panose="02010600030101010101" pitchFamily="2" charset="-122"/>
              </a:rPr>
              <a:t> PHP framework </a:t>
            </a:r>
            <a:r>
              <a:rPr lang="en-US" sz="2000" dirty="0" err="1">
                <a:effectLst/>
                <a:latin typeface="Times New Roman" panose="02020603050405020304" pitchFamily="18" charset="0"/>
                <a:ea typeface="SimSun" panose="02010600030101010101" pitchFamily="2" charset="-122"/>
              </a:rPr>
              <a:t>phổ</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biến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nhất</a:t>
            </a:r>
            <a:r>
              <a:rPr lang="en-US" sz="2000" dirty="0">
                <a:effectLst/>
                <a:latin typeface="Times New Roman" panose="02020603050405020304" pitchFamily="18" charset="0"/>
                <a:ea typeface="SimSun" panose="02010600030101010101" pitchFamily="2" charset="-122"/>
              </a:rPr>
              <a:t>, Laravel </a:t>
            </a:r>
            <a:r>
              <a:rPr lang="en-US" sz="2000" dirty="0" err="1">
                <a:effectLst/>
                <a:latin typeface="Times New Roman" panose="02020603050405020304" pitchFamily="18" charset="0"/>
                <a:ea typeface="SimSun" panose="02010600030101010101" pitchFamily="2" charset="-122"/>
              </a:rPr>
              <a:t>đã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giành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được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vị</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quán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quân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cho</a:t>
            </a:r>
            <a:r>
              <a:rPr lang="en-US" sz="2000" dirty="0">
                <a:effectLst/>
                <a:latin typeface="Times New Roman" panose="02020603050405020304" pitchFamily="18" charset="0"/>
                <a:ea typeface="SimSun" panose="02010600030101010101" pitchFamily="2" charset="-122"/>
              </a:rPr>
              <a:t> PHP framework </a:t>
            </a:r>
            <a:r>
              <a:rPr lang="en-US" sz="2000" dirty="0" err="1">
                <a:effectLst/>
                <a:latin typeface="Times New Roman" panose="02020603050405020304" pitchFamily="18" charset="0"/>
                <a:ea typeface="SimSun" panose="02010600030101010101" pitchFamily="2" charset="-122"/>
              </a:rPr>
              <a:t>phổ</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biến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nhất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năm</a:t>
            </a:r>
            <a:r>
              <a:rPr lang="en-US" sz="2000" dirty="0">
                <a:effectLst/>
                <a:latin typeface="Times New Roman" panose="02020603050405020304" pitchFamily="18" charset="0"/>
                <a:ea typeface="SimSun" panose="02010600030101010101" pitchFamily="2" charset="-122"/>
              </a:rPr>
              <a:t> 2015, </a:t>
            </a:r>
            <a:r>
              <a:rPr lang="en-US" sz="2000" dirty="0" err="1">
                <a:effectLst/>
                <a:latin typeface="Times New Roman" panose="02020603050405020304" pitchFamily="18" charset="0"/>
                <a:ea typeface="SimSun" panose="02010600030101010101" pitchFamily="2" charset="-122"/>
              </a:rPr>
              <a:t>theo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sau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lần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như</a:t>
            </a:r>
            <a:r>
              <a:rPr lang="en-US" sz="2000" dirty="0">
                <a:effectLst/>
                <a:latin typeface="Times New Roman" panose="02020603050405020304" pitchFamily="18" charset="0"/>
                <a:ea typeface="SimSun" panose="02010600030101010101" pitchFamily="2" charset="-122"/>
              </a:rPr>
              <a:t> Symfony2, </a:t>
            </a:r>
            <a:r>
              <a:rPr lang="en-US" sz="2000" dirty="0" err="1">
                <a:effectLst/>
                <a:latin typeface="Times New Roman" panose="02020603050405020304" pitchFamily="18" charset="0"/>
                <a:ea typeface="SimSun" panose="02010600030101010101" pitchFamily="2" charset="-122"/>
              </a:rPr>
              <a:t>Nette</a:t>
            </a:r>
            <a:r>
              <a:rPr lang="en-US" sz="2000" dirty="0">
                <a:effectLst/>
                <a:latin typeface="Times New Roman" panose="02020603050405020304" pitchFamily="18" charset="0"/>
                <a:ea typeface="SimSun" panose="02010600030101010101" pitchFamily="2" charset="-122"/>
              </a:rPr>
              <a:t>, CodeIgniter, Yii2 </a:t>
            </a:r>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một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số</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khác</a:t>
            </a:r>
            <a:r>
              <a:rPr lang="en-US" sz="2000" dirty="0">
                <a:effectLst/>
                <a:latin typeface="Times New Roman" panose="02020603050405020304" pitchFamily="18" charset="0"/>
                <a:ea typeface="SimSun" panose="02010600030101010101" pitchFamily="2" charset="-122"/>
              </a:rPr>
              <a:t>.</a:t>
            </a:r>
            <a:endParaRPr lang="vi-VN" sz="2000" dirty="0"/>
          </a:p>
        </p:txBody>
      </p:sp>
      <p:pic>
        <p:nvPicPr>
          <p:cNvPr id="23" name="Picture 22" descr="laravel framework">
            <a:extLst>
              <a:ext uri="{FF2B5EF4-FFF2-40B4-BE49-F238E27FC236}">
                <a16:creationId xmlns:a16="http://schemas.microsoft.com/office/drawing/2014/main" id="{01296B7E-95A1-4B8A-9601-83367354E54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5401" y="1268603"/>
            <a:ext cx="5437505" cy="3936586"/>
          </a:xfrm>
          <a:prstGeom prst="rect">
            <a:avLst/>
          </a:prstGeom>
          <a:noFill/>
          <a:ln>
            <a:noFill/>
          </a:ln>
        </p:spPr>
      </p:pic>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
            <a:extLst>
              <a:ext uri="{FF2B5EF4-FFF2-40B4-BE49-F238E27FC236}">
                <a16:creationId xmlns:a16="http://schemas.microsoft.com/office/drawing/2014/main" id="{BCC58C4A-2707-4497-9720-88939BE7DFF7}"/>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III. </a:t>
            </a:r>
            <a:r>
              <a:rPr lang="en-US" sz="2800" b="1" dirty="0" err="1">
                <a:solidFill>
                  <a:srgbClr val="438AFE"/>
                </a:solidFill>
                <a:latin typeface="Arial" panose="020B0604020202020204" pitchFamily="34" charset="0"/>
                <a:cs typeface="Arial" panose="020B0604020202020204" pitchFamily="34" charset="0"/>
              </a:rPr>
              <a:t>Đánh</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giá</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quả</a:t>
            </a:r>
            <a:endParaRPr lang="vi-VN" sz="2800" b="1" dirty="0">
              <a:solidFill>
                <a:srgbClr val="438AFE"/>
              </a:solidFill>
              <a:latin typeface="Arial" panose="020B0604020202020204" pitchFamily="34" charset="0"/>
              <a:cs typeface="Arial" panose="020B0604020202020204" pitchFamily="34" charset="0"/>
            </a:endParaRPr>
          </a:p>
        </p:txBody>
      </p:sp>
      <p:sp>
        <p:nvSpPr>
          <p:cNvPr id="17" name="Hộp Văn bản 1">
            <a:extLst>
              <a:ext uri="{FF2B5EF4-FFF2-40B4-BE49-F238E27FC236}">
                <a16:creationId xmlns:a16="http://schemas.microsoft.com/office/drawing/2014/main" id="{B15A855C-0F1F-44E6-8565-34889CEA8229}"/>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1. </a:t>
            </a:r>
            <a:r>
              <a:rPr lang="en-US" sz="2800" b="1" dirty="0" err="1">
                <a:solidFill>
                  <a:srgbClr val="438AFE"/>
                </a:solidFill>
                <a:latin typeface="Arial" panose="020B0604020202020204" pitchFamily="34" charset="0"/>
                <a:cs typeface="Arial" panose="020B0604020202020204" pitchFamily="34" charset="0"/>
              </a:rPr>
              <a:t>Xây</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dựng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mô</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hình</a:t>
            </a:r>
            <a:endParaRPr lang="vi-VN" sz="2800" b="1" dirty="0">
              <a:solidFill>
                <a:srgbClr val="438AFE"/>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0265C75-A1D1-4D0F-A32A-EFD13B3E3BC4}"/>
              </a:ext>
            </a:extLst>
          </p:cNvPr>
          <p:cNvSpPr txBox="1"/>
          <p:nvPr/>
        </p:nvSpPr>
        <p:spPr>
          <a:xfrm>
            <a:off x="5156229" y="854434"/>
            <a:ext cx="3358116" cy="369332"/>
          </a:xfrm>
          <a:prstGeom prst="rect">
            <a:avLst/>
          </a:prstGeom>
          <a:noFill/>
        </p:spPr>
        <p:txBody>
          <a:bodyPr wrap="square">
            <a:spAutoFit/>
          </a:bodyPr>
          <a:lstStyle/>
          <a:p>
            <a:r>
              <a:rPr lang="vi-VN" sz="1800" b="1" dirty="0">
                <a:solidFill>
                  <a:srgbClr val="000000"/>
                </a:solidFill>
                <a:effectLst/>
                <a:latin typeface="Times New Roman" panose="02020603050405020304" pitchFamily="18" charset="0"/>
                <a:ea typeface="SimSun" panose="02010600030101010101" pitchFamily="2" charset="-122"/>
              </a:rPr>
              <a:t>Mô hình quan niệm</a:t>
            </a:r>
            <a:endParaRPr lang="vi-VN" dirty="0"/>
          </a:p>
        </p:txBody>
      </p:sp>
      <p:pic>
        <p:nvPicPr>
          <p:cNvPr id="20" name="Picture 19">
            <a:extLst>
              <a:ext uri="{FF2B5EF4-FFF2-40B4-BE49-F238E27FC236}">
                <a16:creationId xmlns:a16="http://schemas.microsoft.com/office/drawing/2014/main" id="{1DEAF911-086A-403F-B29F-5D136FC343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2102" y="1360277"/>
            <a:ext cx="9782100" cy="5497723"/>
          </a:xfrm>
          <a:prstGeom prst="rect">
            <a:avLst/>
          </a:prstGeom>
          <a:noFill/>
          <a:ln>
            <a:noFill/>
          </a:ln>
        </p:spPr>
      </p:pic>
    </p:spTree>
    <p:extLst>
      <p:ext uri="{BB962C8B-B14F-4D97-AF65-F5344CB8AC3E}">
        <p14:creationId xmlns:p14="http://schemas.microsoft.com/office/powerpoint/2010/main" val="249838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extLst>
                  <p:ext uri="{D42A27DB-BD31-4B8C-83A1-F6EECF244321}">
                    <p14:modId xmlns:p14="http://schemas.microsoft.com/office/powerpoint/2010/main" val="1545967824"/>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
            <a:extLst>
              <a:ext uri="{FF2B5EF4-FFF2-40B4-BE49-F238E27FC236}">
                <a16:creationId xmlns:a16="http://schemas.microsoft.com/office/drawing/2014/main" id="{1E37CCB6-629D-4F44-BB88-6F531954E297}"/>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III. </a:t>
            </a:r>
            <a:r>
              <a:rPr lang="en-US" sz="2800" b="1" dirty="0" err="1">
                <a:solidFill>
                  <a:srgbClr val="438AFE"/>
                </a:solidFill>
                <a:latin typeface="Arial" panose="020B0604020202020204" pitchFamily="34" charset="0"/>
                <a:cs typeface="Arial" panose="020B0604020202020204" pitchFamily="34" charset="0"/>
              </a:rPr>
              <a:t>Đánh</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giá</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quả</a:t>
            </a:r>
            <a:endParaRPr lang="vi-VN" sz="2800" b="1" dirty="0">
              <a:solidFill>
                <a:srgbClr val="438AFE"/>
              </a:solidFill>
              <a:latin typeface="Arial" panose="020B0604020202020204" pitchFamily="34" charset="0"/>
              <a:cs typeface="Arial" panose="020B0604020202020204" pitchFamily="34" charset="0"/>
            </a:endParaRPr>
          </a:p>
        </p:txBody>
      </p:sp>
      <p:sp>
        <p:nvSpPr>
          <p:cNvPr id="20" name="Hộp Văn bản 1">
            <a:extLst>
              <a:ext uri="{FF2B5EF4-FFF2-40B4-BE49-F238E27FC236}">
                <a16:creationId xmlns:a16="http://schemas.microsoft.com/office/drawing/2014/main" id="{DA1F04D3-704E-4858-86FB-9BF3BBE7A554}"/>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1. </a:t>
            </a:r>
            <a:r>
              <a:rPr lang="en-US" sz="2800" b="1" dirty="0" err="1">
                <a:solidFill>
                  <a:srgbClr val="438AFE"/>
                </a:solidFill>
                <a:latin typeface="Arial" panose="020B0604020202020204" pitchFamily="34" charset="0"/>
                <a:cs typeface="Arial" panose="020B0604020202020204" pitchFamily="34" charset="0"/>
              </a:rPr>
              <a:t>Xây</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dựng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mô</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hình</a:t>
            </a:r>
            <a:endParaRPr lang="vi-VN" sz="2800" b="1" dirty="0">
              <a:solidFill>
                <a:srgbClr val="438AFE"/>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3E711D8-A8B3-427B-99EE-722410847893}"/>
              </a:ext>
            </a:extLst>
          </p:cNvPr>
          <p:cNvSpPr txBox="1"/>
          <p:nvPr/>
        </p:nvSpPr>
        <p:spPr>
          <a:xfrm>
            <a:off x="4271975" y="1294291"/>
            <a:ext cx="3358116" cy="369332"/>
          </a:xfrm>
          <a:prstGeom prst="rect">
            <a:avLst/>
          </a:prstGeom>
          <a:noFill/>
        </p:spPr>
        <p:txBody>
          <a:bodyPr wrap="square">
            <a:spAutoFit/>
          </a:bodyPr>
          <a:lstStyle/>
          <a:p>
            <a:r>
              <a:rPr lang="vi-VN" sz="1800" b="1" dirty="0">
                <a:solidFill>
                  <a:srgbClr val="000000"/>
                </a:solidFill>
                <a:effectLst/>
                <a:latin typeface="Times New Roman" panose="02020603050405020304" pitchFamily="18" charset="0"/>
                <a:ea typeface="SimSun" panose="02010600030101010101" pitchFamily="2" charset="-122"/>
              </a:rPr>
              <a:t>Mô hình phân cấp chức năng</a:t>
            </a:r>
            <a:endParaRPr lang="vi-VN" dirty="0"/>
          </a:p>
        </p:txBody>
      </p:sp>
      <p:pic>
        <p:nvPicPr>
          <p:cNvPr id="18" name="Picture 17">
            <a:extLst>
              <a:ext uri="{FF2B5EF4-FFF2-40B4-BE49-F238E27FC236}">
                <a16:creationId xmlns:a16="http://schemas.microsoft.com/office/drawing/2014/main" id="{F69A0F1D-B285-4E09-A463-BC378B283AC5}"/>
              </a:ext>
            </a:extLst>
          </p:cNvPr>
          <p:cNvPicPr/>
          <p:nvPr/>
        </p:nvPicPr>
        <p:blipFill>
          <a:blip r:embed="rId4"/>
          <a:stretch>
            <a:fillRect/>
          </a:stretch>
        </p:blipFill>
        <p:spPr>
          <a:xfrm>
            <a:off x="907051" y="1779447"/>
            <a:ext cx="10718892" cy="4461370"/>
          </a:xfrm>
          <a:prstGeom prst="rect">
            <a:avLst/>
          </a:prstGeom>
        </p:spPr>
      </p:pic>
    </p:spTree>
    <p:extLst>
      <p:ext uri="{BB962C8B-B14F-4D97-AF65-F5344CB8AC3E}">
        <p14:creationId xmlns:p14="http://schemas.microsoft.com/office/powerpoint/2010/main" val="9439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
            <a:extLst>
              <a:ext uri="{FF2B5EF4-FFF2-40B4-BE49-F238E27FC236}">
                <a16:creationId xmlns:a16="http://schemas.microsoft.com/office/drawing/2014/main" id="{32B7961A-ABD2-458F-A397-4EE197BB2B5C}"/>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III. </a:t>
            </a:r>
            <a:r>
              <a:rPr lang="en-US" sz="2800" b="1" dirty="0" err="1">
                <a:solidFill>
                  <a:srgbClr val="438AFE"/>
                </a:solidFill>
                <a:latin typeface="Arial" panose="020B0604020202020204" pitchFamily="34" charset="0"/>
                <a:cs typeface="Arial" panose="020B0604020202020204" pitchFamily="34" charset="0"/>
              </a:rPr>
              <a:t>Đánh</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giá</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quả</a:t>
            </a:r>
            <a:endParaRPr lang="vi-VN" sz="2800" b="1" dirty="0">
              <a:solidFill>
                <a:srgbClr val="438AFE"/>
              </a:solidFill>
              <a:latin typeface="Arial" panose="020B0604020202020204" pitchFamily="34" charset="0"/>
              <a:cs typeface="Arial" panose="020B0604020202020204" pitchFamily="34" charset="0"/>
            </a:endParaRPr>
          </a:p>
        </p:txBody>
      </p:sp>
      <p:sp>
        <p:nvSpPr>
          <p:cNvPr id="16" name="Hộp Văn bản 1">
            <a:extLst>
              <a:ext uri="{FF2B5EF4-FFF2-40B4-BE49-F238E27FC236}">
                <a16:creationId xmlns:a16="http://schemas.microsoft.com/office/drawing/2014/main" id="{C9A8B6DA-ACDF-427B-9356-09AC59FC3D60}"/>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2. Giao </a:t>
            </a:r>
            <a:r>
              <a:rPr lang="en-US" sz="2800" b="1" dirty="0" err="1">
                <a:solidFill>
                  <a:srgbClr val="438AFE"/>
                </a:solidFill>
                <a:latin typeface="Arial" panose="020B0604020202020204" pitchFamily="34" charset="0"/>
                <a:cs typeface="Arial" panose="020B0604020202020204" pitchFamily="34" charset="0"/>
              </a:rPr>
              <a:t>diện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phần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mềm</a:t>
            </a:r>
            <a:endParaRPr lang="vi-VN" sz="2800" b="1" dirty="0">
              <a:solidFill>
                <a:srgbClr val="438AFE"/>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B579C73-FC1B-4B08-B733-516FEBE792FC}"/>
              </a:ext>
            </a:extLst>
          </p:cNvPr>
          <p:cNvSpPr txBox="1"/>
          <p:nvPr/>
        </p:nvSpPr>
        <p:spPr>
          <a:xfrm>
            <a:off x="7473754" y="1281470"/>
            <a:ext cx="4039819" cy="369332"/>
          </a:xfrm>
          <a:prstGeom prst="rect">
            <a:avLst/>
          </a:prstGeom>
          <a:noFill/>
        </p:spPr>
        <p:txBody>
          <a:bodyPr wrap="square">
            <a:spAutoFit/>
          </a:bodyPr>
          <a:lstStyle/>
          <a:p>
            <a:r>
              <a:rPr lang="vi-VN" b="1" dirty="0"/>
              <a:t>Giao </a:t>
            </a:r>
            <a:r>
              <a:rPr lang="vi-VN" b="1"/>
              <a:t>diện Đăng nhập Khách hàng</a:t>
            </a:r>
            <a:endParaRPr lang="vi-VN" b="1" dirty="0"/>
          </a:p>
        </p:txBody>
      </p:sp>
      <p:pic>
        <p:nvPicPr>
          <p:cNvPr id="20" name="Picture 19">
            <a:extLst>
              <a:ext uri="{FF2B5EF4-FFF2-40B4-BE49-F238E27FC236}">
                <a16:creationId xmlns:a16="http://schemas.microsoft.com/office/drawing/2014/main" id="{03FFD18C-FA3F-4BE4-8B43-B52409A7248C}"/>
              </a:ext>
            </a:extLst>
          </p:cNvPr>
          <p:cNvPicPr/>
          <p:nvPr/>
        </p:nvPicPr>
        <p:blipFill>
          <a:blip r:embed="rId4"/>
          <a:stretch>
            <a:fillRect/>
          </a:stretch>
        </p:blipFill>
        <p:spPr>
          <a:xfrm>
            <a:off x="163476" y="1878684"/>
            <a:ext cx="5720412" cy="4679431"/>
          </a:xfrm>
          <a:prstGeom prst="rect">
            <a:avLst/>
          </a:prstGeom>
        </p:spPr>
      </p:pic>
      <p:sp>
        <p:nvSpPr>
          <p:cNvPr id="21" name="TextBox 20">
            <a:extLst>
              <a:ext uri="{FF2B5EF4-FFF2-40B4-BE49-F238E27FC236}">
                <a16:creationId xmlns:a16="http://schemas.microsoft.com/office/drawing/2014/main" id="{7CD49948-42DD-4706-8075-91D168216366}"/>
              </a:ext>
            </a:extLst>
          </p:cNvPr>
          <p:cNvSpPr txBox="1"/>
          <p:nvPr/>
        </p:nvSpPr>
        <p:spPr>
          <a:xfrm>
            <a:off x="1360129" y="1281470"/>
            <a:ext cx="3358116" cy="369332"/>
          </a:xfrm>
          <a:prstGeom prst="rect">
            <a:avLst/>
          </a:prstGeom>
          <a:noFill/>
        </p:spPr>
        <p:txBody>
          <a:bodyPr wrap="square">
            <a:spAutoFit/>
          </a:bodyPr>
          <a:lstStyle/>
          <a:p>
            <a:r>
              <a:rPr lang="vi-VN" b="1" dirty="0"/>
              <a:t>Giao </a:t>
            </a:r>
            <a:r>
              <a:rPr lang="vi-VN" b="1"/>
              <a:t>diện Đăng nhập ADMIN</a:t>
            </a:r>
            <a:endParaRPr lang="vi-VN" b="1" dirty="0"/>
          </a:p>
        </p:txBody>
      </p:sp>
      <p:pic>
        <p:nvPicPr>
          <p:cNvPr id="22" name="Picture 21">
            <a:extLst>
              <a:ext uri="{FF2B5EF4-FFF2-40B4-BE49-F238E27FC236}">
                <a16:creationId xmlns:a16="http://schemas.microsoft.com/office/drawing/2014/main" id="{8CAF20D9-60CC-48B7-A6A5-3A0A99072C58}"/>
              </a:ext>
            </a:extLst>
          </p:cNvPr>
          <p:cNvPicPr/>
          <p:nvPr/>
        </p:nvPicPr>
        <p:blipFill>
          <a:blip r:embed="rId5"/>
          <a:stretch>
            <a:fillRect/>
          </a:stretch>
        </p:blipFill>
        <p:spPr>
          <a:xfrm>
            <a:off x="6250465" y="1878683"/>
            <a:ext cx="5818164" cy="4674923"/>
          </a:xfrm>
          <a:prstGeom prst="rect">
            <a:avLst/>
          </a:prstGeom>
        </p:spPr>
      </p:pic>
    </p:spTree>
    <p:extLst>
      <p:ext uri="{BB962C8B-B14F-4D97-AF65-F5344CB8AC3E}">
        <p14:creationId xmlns:p14="http://schemas.microsoft.com/office/powerpoint/2010/main" val="101098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
            <a:extLst>
              <a:ext uri="{FF2B5EF4-FFF2-40B4-BE49-F238E27FC236}">
                <a16:creationId xmlns:a16="http://schemas.microsoft.com/office/drawing/2014/main" id="{32B7961A-ABD2-458F-A397-4EE197BB2B5C}"/>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III. </a:t>
            </a:r>
            <a:r>
              <a:rPr lang="en-US" sz="2800" b="1" dirty="0" err="1">
                <a:solidFill>
                  <a:srgbClr val="438AFE"/>
                </a:solidFill>
                <a:latin typeface="Arial" panose="020B0604020202020204" pitchFamily="34" charset="0"/>
                <a:cs typeface="Arial" panose="020B0604020202020204" pitchFamily="34" charset="0"/>
              </a:rPr>
              <a:t>Đánh</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giá</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quả</a:t>
            </a:r>
            <a:endParaRPr lang="vi-VN" sz="2800" b="1" dirty="0">
              <a:solidFill>
                <a:srgbClr val="438AFE"/>
              </a:solidFill>
              <a:latin typeface="Arial" panose="020B0604020202020204" pitchFamily="34" charset="0"/>
              <a:cs typeface="Arial" panose="020B0604020202020204" pitchFamily="34" charset="0"/>
            </a:endParaRPr>
          </a:p>
        </p:txBody>
      </p:sp>
      <p:sp>
        <p:nvSpPr>
          <p:cNvPr id="16" name="Hộp Văn bản 1">
            <a:extLst>
              <a:ext uri="{FF2B5EF4-FFF2-40B4-BE49-F238E27FC236}">
                <a16:creationId xmlns:a16="http://schemas.microsoft.com/office/drawing/2014/main" id="{C9A8B6DA-ACDF-427B-9356-09AC59FC3D60}"/>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2. Giao </a:t>
            </a:r>
            <a:r>
              <a:rPr lang="en-US" sz="2800" b="1" dirty="0" err="1">
                <a:solidFill>
                  <a:srgbClr val="438AFE"/>
                </a:solidFill>
                <a:latin typeface="Arial" panose="020B0604020202020204" pitchFamily="34" charset="0"/>
                <a:cs typeface="Arial" panose="020B0604020202020204" pitchFamily="34" charset="0"/>
              </a:rPr>
              <a:t>diện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phần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mềm</a:t>
            </a:r>
            <a:endParaRPr lang="vi-VN" sz="2800" b="1" dirty="0">
              <a:solidFill>
                <a:srgbClr val="438AFE"/>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B579C73-FC1B-4B08-B733-516FEBE792FC}"/>
              </a:ext>
            </a:extLst>
          </p:cNvPr>
          <p:cNvSpPr txBox="1"/>
          <p:nvPr/>
        </p:nvSpPr>
        <p:spPr>
          <a:xfrm>
            <a:off x="742193" y="1294291"/>
            <a:ext cx="4124773" cy="369332"/>
          </a:xfrm>
          <a:prstGeom prst="rect">
            <a:avLst/>
          </a:prstGeom>
          <a:noFill/>
        </p:spPr>
        <p:txBody>
          <a:bodyPr wrap="square">
            <a:spAutoFit/>
          </a:bodyPr>
          <a:lstStyle/>
          <a:p>
            <a:r>
              <a:rPr lang="vi-VN" b="1" dirty="0"/>
              <a:t>Giao </a:t>
            </a:r>
            <a:r>
              <a:rPr lang="vi-VN" b="1"/>
              <a:t>diện Admin sau khi đăng nhập</a:t>
            </a:r>
            <a:endParaRPr lang="vi-VN" b="1" dirty="0"/>
          </a:p>
        </p:txBody>
      </p:sp>
      <p:sp>
        <p:nvSpPr>
          <p:cNvPr id="18" name="TextBox 17">
            <a:extLst>
              <a:ext uri="{FF2B5EF4-FFF2-40B4-BE49-F238E27FC236}">
                <a16:creationId xmlns:a16="http://schemas.microsoft.com/office/drawing/2014/main" id="{EA4FAEF5-443B-4DA5-93E3-9E57AEA09730}"/>
              </a:ext>
            </a:extLst>
          </p:cNvPr>
          <p:cNvSpPr txBox="1"/>
          <p:nvPr/>
        </p:nvSpPr>
        <p:spPr>
          <a:xfrm>
            <a:off x="7054503" y="1294291"/>
            <a:ext cx="5324310" cy="369332"/>
          </a:xfrm>
          <a:prstGeom prst="rect">
            <a:avLst/>
          </a:prstGeom>
          <a:noFill/>
        </p:spPr>
        <p:txBody>
          <a:bodyPr wrap="square">
            <a:spAutoFit/>
          </a:bodyPr>
          <a:lstStyle/>
          <a:p>
            <a:r>
              <a:rPr lang="vi-VN" b="1" dirty="0"/>
              <a:t>Giao </a:t>
            </a:r>
            <a:r>
              <a:rPr lang="vi-VN" b="1"/>
              <a:t>diện Khách hàng sau khi đăng nhập</a:t>
            </a:r>
            <a:endParaRPr lang="vi-VN" b="1" dirty="0"/>
          </a:p>
        </p:txBody>
      </p:sp>
      <p:pic>
        <p:nvPicPr>
          <p:cNvPr id="20" name="Picture 19">
            <a:extLst>
              <a:ext uri="{FF2B5EF4-FFF2-40B4-BE49-F238E27FC236}">
                <a16:creationId xmlns:a16="http://schemas.microsoft.com/office/drawing/2014/main" id="{005288C9-7715-4399-94EB-D7FB7EC41546}"/>
              </a:ext>
            </a:extLst>
          </p:cNvPr>
          <p:cNvPicPr/>
          <p:nvPr/>
        </p:nvPicPr>
        <p:blipFill>
          <a:blip r:embed="rId4"/>
          <a:stretch>
            <a:fillRect/>
          </a:stretch>
        </p:blipFill>
        <p:spPr>
          <a:xfrm>
            <a:off x="93694" y="1871746"/>
            <a:ext cx="5983571" cy="4803979"/>
          </a:xfrm>
          <a:prstGeom prst="rect">
            <a:avLst/>
          </a:prstGeom>
        </p:spPr>
      </p:pic>
      <p:pic>
        <p:nvPicPr>
          <p:cNvPr id="21" name="Picture 20">
            <a:extLst>
              <a:ext uri="{FF2B5EF4-FFF2-40B4-BE49-F238E27FC236}">
                <a16:creationId xmlns:a16="http://schemas.microsoft.com/office/drawing/2014/main" id="{B5154590-5FBB-4BF0-BA2E-DDCBC0632C58}"/>
              </a:ext>
            </a:extLst>
          </p:cNvPr>
          <p:cNvPicPr/>
          <p:nvPr/>
        </p:nvPicPr>
        <p:blipFill>
          <a:blip r:embed="rId5"/>
          <a:stretch>
            <a:fillRect/>
          </a:stretch>
        </p:blipFill>
        <p:spPr>
          <a:xfrm>
            <a:off x="6302614" y="1879546"/>
            <a:ext cx="5858883" cy="4796179"/>
          </a:xfrm>
          <a:prstGeom prst="rect">
            <a:avLst/>
          </a:prstGeom>
        </p:spPr>
      </p:pic>
    </p:spTree>
    <p:extLst>
      <p:ext uri="{BB962C8B-B14F-4D97-AF65-F5344CB8AC3E}">
        <p14:creationId xmlns:p14="http://schemas.microsoft.com/office/powerpoint/2010/main" val="356017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1">
            <a:extLst>
              <a:ext uri="{FF2B5EF4-FFF2-40B4-BE49-F238E27FC236}">
                <a16:creationId xmlns:a16="http://schemas.microsoft.com/office/drawing/2014/main" id="{EC3AE05F-F9C0-4DAA-A6F4-A9C29D1D6E05}"/>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IV.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luận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và</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hướng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phát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triển</a:t>
            </a:r>
            <a:endParaRPr lang="vi-VN" sz="2800" b="1" dirty="0">
              <a:solidFill>
                <a:srgbClr val="438AFE"/>
              </a:solidFill>
              <a:latin typeface="Arial" panose="020B0604020202020204" pitchFamily="34" charset="0"/>
              <a:cs typeface="Arial" panose="020B0604020202020204" pitchFamily="34" charset="0"/>
            </a:endParaRPr>
          </a:p>
        </p:txBody>
      </p:sp>
      <p:sp>
        <p:nvSpPr>
          <p:cNvPr id="15" name="Hộp Văn bản 1">
            <a:extLst>
              <a:ext uri="{FF2B5EF4-FFF2-40B4-BE49-F238E27FC236}">
                <a16:creationId xmlns:a16="http://schemas.microsoft.com/office/drawing/2014/main" id="{FF7FFC51-9DDA-4178-BAB2-A5ADCEF54AF2}"/>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1.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luận</a:t>
            </a:r>
            <a:endParaRPr lang="vi-VN" sz="2800" b="1" dirty="0">
              <a:solidFill>
                <a:srgbClr val="438AFE"/>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2EFD55E-C983-4174-9542-478D26FA7CF4}"/>
              </a:ext>
            </a:extLst>
          </p:cNvPr>
          <p:cNvSpPr txBox="1"/>
          <p:nvPr/>
        </p:nvSpPr>
        <p:spPr>
          <a:xfrm>
            <a:off x="128962" y="1712807"/>
            <a:ext cx="5042477" cy="4661276"/>
          </a:xfrm>
          <a:prstGeom prst="rect">
            <a:avLst/>
          </a:prstGeom>
          <a:noFill/>
        </p:spPr>
        <p:txBody>
          <a:bodyPr wrap="square">
            <a:spAutoFit/>
          </a:bodyPr>
          <a:lstStyle/>
          <a:p>
            <a:pPr marL="0" marR="0" algn="ctr">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Về kiến thức học tập</a:t>
            </a:r>
          </a:p>
          <a:p>
            <a:pPr marL="0" marR="0" algn="just">
              <a:lnSpc>
                <a:spcPct val="150000"/>
              </a:lnSpc>
              <a:spcBef>
                <a:spcPts val="0"/>
              </a:spcBef>
              <a:spcAft>
                <a:spcPts val="0"/>
              </a:spcAft>
            </a:pPr>
            <a:r>
              <a:rPr lang="vi-V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Nắm vững được kiến thức lý thuyết cơ bản phục vụ cho việc thiết kế chương trình.</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Thiết kế được CSDL tương đối hoàn chỉnh, đáp ứng cho việc thiết kế chương trình.</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Xây dựng được một phần mềm quản lý với đầy đủ chức năng cần thiết cho việc bán hàng.</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Biết cách ứng dụng các kiến thức đã học vào ứng dụng thực tế.</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R="0" lvl="1">
              <a:lnSpc>
                <a:spcPct val="150000"/>
              </a:lnSpc>
              <a:spcBef>
                <a:spcPts val="0"/>
              </a:spcBef>
              <a:spcAft>
                <a:spcPts val="0"/>
              </a:spcAft>
            </a:pPr>
            <a:endParaRPr lang="vi-VN" sz="2000" b="1" dirty="0">
              <a:effectLst/>
              <a:latin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FDB7E604-BD16-45ED-B635-F0F374A3D116}"/>
              </a:ext>
            </a:extLst>
          </p:cNvPr>
          <p:cNvSpPr txBox="1"/>
          <p:nvPr/>
        </p:nvSpPr>
        <p:spPr>
          <a:xfrm>
            <a:off x="194501" y="1101117"/>
            <a:ext cx="3870297" cy="498663"/>
          </a:xfrm>
          <a:prstGeom prst="rect">
            <a:avLst/>
          </a:prstGeom>
          <a:noFill/>
        </p:spPr>
        <p:txBody>
          <a:bodyPr wrap="square">
            <a:spAutoFit/>
          </a:bodyPr>
          <a:lstStyle/>
          <a:p>
            <a:pPr marR="0" lvl="1">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K</a:t>
            </a:r>
            <a:r>
              <a:rPr lang="vi-VN" sz="2000" b="1" dirty="0">
                <a:effectLst/>
                <a:latin typeface="Times New Roman" panose="02020603050405020304" pitchFamily="18" charset="0"/>
                <a:cs typeface="Times New Roman" panose="02020603050405020304" pitchFamily="18" charset="0"/>
              </a:rPr>
              <a:t>ết quả đạt được</a:t>
            </a:r>
          </a:p>
        </p:txBody>
      </p:sp>
      <p:sp>
        <p:nvSpPr>
          <p:cNvPr id="20" name="TextBox 19">
            <a:extLst>
              <a:ext uri="{FF2B5EF4-FFF2-40B4-BE49-F238E27FC236}">
                <a16:creationId xmlns:a16="http://schemas.microsoft.com/office/drawing/2014/main" id="{0425E42A-EAF0-41F6-97DF-B1BB2B7E3B68}"/>
              </a:ext>
            </a:extLst>
          </p:cNvPr>
          <p:cNvSpPr txBox="1"/>
          <p:nvPr/>
        </p:nvSpPr>
        <p:spPr>
          <a:xfrm>
            <a:off x="6337263" y="1712807"/>
            <a:ext cx="4989002" cy="4199611"/>
          </a:xfrm>
          <a:prstGeom prst="rect">
            <a:avLst/>
          </a:prstGeom>
          <a:noFill/>
        </p:spPr>
        <p:txBody>
          <a:bodyPr wrap="square">
            <a:spAutoFit/>
          </a:bodyPr>
          <a:lstStyle/>
          <a:p>
            <a:pPr marL="0" marR="0" algn="ctr">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Về phần mềm</a:t>
            </a:r>
          </a:p>
          <a:p>
            <a:pPr marL="0" marR="0" algn="just">
              <a:lnSpc>
                <a:spcPct val="150000"/>
              </a:lnSpc>
              <a:spcBef>
                <a:spcPts val="0"/>
              </a:spcBef>
              <a:spcAft>
                <a:spcPts val="0"/>
              </a:spcAft>
            </a:pPr>
            <a:r>
              <a:rPr lang="vi-V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Hoàn thiện đầy đủ chức năng cơ bản của một phần mềm: thêm, xóa, sửa, cập nhật thông tin.</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Phân quyền theo tài khoản đăng nhập.</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Báo cáo, in hóa đơn.</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Giao diện chương trình thân thiện, dễ sử dụng, trực quan là linh hoạt.</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R="0" lvl="1">
              <a:lnSpc>
                <a:spcPct val="150000"/>
              </a:lnSpc>
              <a:spcBef>
                <a:spcPts val="0"/>
              </a:spcBef>
              <a:spcAft>
                <a:spcPts val="0"/>
              </a:spcAft>
            </a:pPr>
            <a:endParaRPr lang="vi-VN" sz="2000" b="1"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041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1">
            <a:extLst>
              <a:ext uri="{FF2B5EF4-FFF2-40B4-BE49-F238E27FC236}">
                <a16:creationId xmlns:a16="http://schemas.microsoft.com/office/drawing/2014/main" id="{EC3AE05F-F9C0-4DAA-A6F4-A9C29D1D6E05}"/>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IV. </a:t>
            </a:r>
            <a:r>
              <a:rPr lang="en-US" sz="2800" b="1" dirty="0" err="1">
                <a:solidFill>
                  <a:srgbClr val="438AFE"/>
                </a:solidFill>
                <a:latin typeface="Arial" panose="020B0604020202020204" pitchFamily="34" charset="0"/>
                <a:cs typeface="Arial" panose="020B0604020202020204" pitchFamily="34" charset="0"/>
              </a:rPr>
              <a:t>Kết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luận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và</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hướng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phát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triển</a:t>
            </a:r>
            <a:endParaRPr lang="vi-VN" sz="2800" b="1" dirty="0">
              <a:solidFill>
                <a:srgbClr val="438AFE"/>
              </a:solidFill>
              <a:latin typeface="Arial" panose="020B0604020202020204" pitchFamily="34" charset="0"/>
              <a:cs typeface="Arial" panose="020B0604020202020204" pitchFamily="34" charset="0"/>
            </a:endParaRPr>
          </a:p>
        </p:txBody>
      </p:sp>
      <p:sp>
        <p:nvSpPr>
          <p:cNvPr id="15" name="Hộp Văn bản 1">
            <a:extLst>
              <a:ext uri="{FF2B5EF4-FFF2-40B4-BE49-F238E27FC236}">
                <a16:creationId xmlns:a16="http://schemas.microsoft.com/office/drawing/2014/main" id="{FF7FFC51-9DDA-4178-BAB2-A5ADCEF54AF2}"/>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2. </a:t>
            </a:r>
            <a:r>
              <a:rPr lang="en-US" sz="2800" b="1" dirty="0" err="1">
                <a:solidFill>
                  <a:srgbClr val="438AFE"/>
                </a:solidFill>
                <a:latin typeface="Arial" panose="020B0604020202020204" pitchFamily="34" charset="0"/>
                <a:cs typeface="Arial" panose="020B0604020202020204" pitchFamily="34" charset="0"/>
              </a:rPr>
              <a:t>Hướng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phát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triển</a:t>
            </a:r>
            <a:endParaRPr lang="vi-VN" sz="2800" b="1" dirty="0">
              <a:solidFill>
                <a:srgbClr val="438AFE"/>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1EA5A19-60E3-4C05-AF20-27766896FBD9}"/>
              </a:ext>
            </a:extLst>
          </p:cNvPr>
          <p:cNvSpPr txBox="1"/>
          <p:nvPr/>
        </p:nvSpPr>
        <p:spPr>
          <a:xfrm>
            <a:off x="402290" y="1293257"/>
            <a:ext cx="9493470" cy="2806987"/>
          </a:xfrm>
          <a:prstGeom prst="rect">
            <a:avLst/>
          </a:prstGeom>
          <a:noFill/>
        </p:spPr>
        <p:txBody>
          <a:bodyPr wrap="square">
            <a:spAutoFit/>
          </a:bodyPr>
          <a:lstStyle/>
          <a:p>
            <a:pPr marL="0" marR="0" algn="just">
              <a:lnSpc>
                <a:spcPct val="150000"/>
              </a:lnSpc>
              <a:spcBef>
                <a:spcPts val="0"/>
              </a:spcBef>
              <a:spcAft>
                <a:spcPts val="0"/>
              </a:spcAft>
            </a:pPr>
            <a:r>
              <a:rPr lang="vi-VN" sz="2000" dirty="0">
                <a:solidFill>
                  <a:srgbClr val="000000"/>
                </a:solidFill>
                <a:effectLst/>
                <a:latin typeface="+mj-lt"/>
                <a:ea typeface="SimSun" panose="02010600030101010101" pitchFamily="2" charset="-122"/>
                <a:cs typeface="Times New Roman" panose="02020603050405020304" pitchFamily="18" charset="0"/>
              </a:rPr>
              <a:t>	Thiết kế chương trình và chỉnh sửa giao diện mang tính chuyên nghiệp hơn.</a:t>
            </a:r>
            <a:endParaRPr lang="vi-VN" sz="2000" dirty="0">
              <a:effectLst/>
              <a:latin typeface="+mj-lt"/>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mj-lt"/>
                <a:ea typeface="SimSun" panose="02010600030101010101" pitchFamily="2" charset="-122"/>
                <a:cs typeface="Times New Roman" panose="02020603050405020304" pitchFamily="18" charset="0"/>
              </a:rPr>
              <a:t>	Thực hiện thêm việc kiểm thử và cập nhật kết quả vào kịch bản kiểm thử, nếu xác nhận chương trình xuất hiện lỗi thì sẽ tiến hành khắc phục lỗi.</a:t>
            </a:r>
            <a:endParaRPr lang="vi-VN" sz="2000" dirty="0">
              <a:effectLst/>
              <a:latin typeface="+mj-lt"/>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mj-lt"/>
                <a:ea typeface="SimSun" panose="02010600030101010101" pitchFamily="2" charset="-122"/>
                <a:cs typeface="Times New Roman" panose="02020603050405020304" pitchFamily="18" charset="0"/>
              </a:rPr>
              <a:t>	Chỉnh sửa chức năng bán hàng của chương trình.</a:t>
            </a:r>
            <a:endParaRPr lang="vi-VN" sz="2000" dirty="0">
              <a:effectLst/>
              <a:latin typeface="+mj-lt"/>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vi-VN" sz="2000" dirty="0">
                <a:solidFill>
                  <a:srgbClr val="000000"/>
                </a:solidFill>
                <a:effectLst/>
                <a:latin typeface="+mj-lt"/>
                <a:ea typeface="SimSun" panose="02010600030101010101" pitchFamily="2" charset="-122"/>
                <a:cs typeface="Times New Roman" panose="02020603050405020304" pitchFamily="18" charset="0"/>
              </a:rPr>
              <a:t>	Bổ sung thêm các chức năng khác: thống kê tổng doanh thu theo tuần, theo tháng và theo năm.</a:t>
            </a:r>
            <a:endParaRPr lang="vi-VN" sz="2000" dirty="0">
              <a:effectLst/>
              <a:latin typeface="+mj-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3836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74" name="Picture 2" descr="Ghim của Mommam Ravee trên Thank you | Thiệp cảm ơn, Hình vui, Thiệp">
            <a:extLst>
              <a:ext uri="{FF2B5EF4-FFF2-40B4-BE49-F238E27FC236}">
                <a16:creationId xmlns:a16="http://schemas.microsoft.com/office/drawing/2014/main" id="{01239BF9-A2D6-4355-AFF6-E9F56E863F6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38057" y="1647650"/>
            <a:ext cx="4993005" cy="365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0" name="Nhóm 19">
            <a:extLst>
              <a:ext uri="{FF2B5EF4-FFF2-40B4-BE49-F238E27FC236}">
                <a16:creationId xmlns:a16="http://schemas.microsoft.com/office/drawing/2014/main" id="{2F34D233-C7BD-4E43-9934-BF8DC0E43D87}"/>
              </a:ext>
            </a:extLst>
          </p:cNvPr>
          <p:cNvGrpSpPr/>
          <p:nvPr/>
        </p:nvGrpSpPr>
        <p:grpSpPr>
          <a:xfrm>
            <a:off x="-5194032" y="2371058"/>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0" y="2382693"/>
            <a:ext cx="7865301"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ĐỒ ÁN CƠ SỞ NGÀNH</a:t>
            </a:r>
            <a:endParaRPr lang="vi-VN" sz="5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313046" y="3670928"/>
            <a:ext cx="7865301" cy="1323439"/>
          </a:xfrm>
          <a:prstGeom prst="rect">
            <a:avLst/>
          </a:prstGeom>
          <a:noFill/>
        </p:spPr>
        <p:txBody>
          <a:bodyPr wrap="square" rtlCol="0">
            <a:spAutoFit/>
          </a:bodyPr>
          <a:lstStyle/>
          <a:p>
            <a:pPr algn="ctr"/>
            <a:r>
              <a:rPr lang="en-US" sz="4000" b="1" dirty="0" err="1">
                <a:latin typeface="Arial" panose="020B0604020202020204" pitchFamily="34" charset="0"/>
                <a:cs typeface="Arial" panose="020B0604020202020204" pitchFamily="34" charset="0"/>
              </a:rPr>
              <a:t>Tìm</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hiểu</a:t>
            </a:r>
            <a:r>
              <a:rPr lang="en-US" sz="4000" b="1" dirty="0">
                <a:latin typeface="Arial" panose="020B0604020202020204" pitchFamily="34" charset="0"/>
                <a:cs typeface="Arial" panose="020B0604020202020204" pitchFamily="34" charset="0"/>
              </a:rPr>
              <a:t> Laravel </a:t>
            </a:r>
            <a:r>
              <a:rPr lang="en-US" sz="4000" b="1" dirty="0" err="1">
                <a:latin typeface="Arial" panose="020B0604020202020204" pitchFamily="34" charset="0"/>
                <a:cs typeface="Arial" panose="020B0604020202020204" pitchFamily="34" charset="0"/>
              </a:rPr>
              <a:t>và</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xây</a:t>
            </a:r>
            <a:r>
              <a:rPr lang="en-US" sz="4000" b="1" dirty="0">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dựng</a:t>
            </a:r>
            <a:r>
              <a:rPr lang="en-US" sz="4000" b="1">
                <a:latin typeface="Arial" panose="020B0604020202020204" pitchFamily="34" charset="0"/>
                <a:cs typeface="Arial" panose="020B0604020202020204" pitchFamily="34" charset="0"/>
              </a:rPr>
              <a:t> Website bán Cá Cảnh</a:t>
            </a:r>
            <a:endParaRPr lang="vi-VN" sz="40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1936578017"/>
                  </p:ext>
                </p:extLst>
              </p:nvPr>
            </p:nvGraphicFramePr>
            <p:xfrm>
              <a:off x="7260875" y="-696987"/>
              <a:ext cx="5974558" cy="5507159"/>
            </p:xfrm>
            <a:graphic>
              <a:graphicData uri="http://schemas.microsoft.com/office/drawing/2017/model3d">
                <am3d:model3d r:embed="rId6">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7"/>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7"/>
              <a:stretch>
                <a:fillRect/>
              </a:stretch>
            </p:blipFill>
            <p:spPr>
              <a:xfrm>
                <a:off x="7260875" y="-696987"/>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50092696"/>
                  </p:ext>
                </p:extLst>
              </p:nvPr>
            </p:nvGraphicFramePr>
            <p:xfrm>
              <a:off x="8796266" y="887631"/>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8796266" y="887631"/>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5" y="93963"/>
            <a:ext cx="6584953" cy="523220"/>
          </a:xfrm>
          <a:prstGeom prst="rect">
            <a:avLst/>
          </a:prstGeom>
          <a:noFill/>
        </p:spPr>
        <p:txBody>
          <a:bodyPr wrap="square" rtlCol="0">
            <a:spAutoFit/>
          </a:bodyPr>
          <a:lstStyle/>
          <a:p>
            <a:r>
              <a:rPr lang="en-US" sz="2800" b="1" dirty="0" err="1">
                <a:solidFill>
                  <a:srgbClr val="438AFE"/>
                </a:solidFill>
                <a:latin typeface="Arial" panose="020B0604020202020204" pitchFamily="34" charset="0"/>
                <a:cs typeface="Arial" panose="020B0604020202020204" pitchFamily="34" charset="0"/>
              </a:rPr>
              <a:t>Đồ</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án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cơ</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sở</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ngành</a:t>
            </a:r>
            <a:endParaRPr lang="vi-VN" sz="28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61848" y="617183"/>
            <a:ext cx="11385023" cy="905724"/>
            <a:chOff x="404912" y="1970033"/>
            <a:chExt cx="4710565" cy="905724"/>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404912" y="1970033"/>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410604" y="2123715"/>
              <a:ext cx="461492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Tìm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hiểu</a:t>
              </a:r>
              <a:r>
                <a:rPr lang="en-US" sz="2800" b="1" dirty="0">
                  <a:solidFill>
                    <a:schemeClr val="bg1"/>
                  </a:solidFill>
                  <a:latin typeface="Arial" panose="020B0604020202020204" pitchFamily="34" charset="0"/>
                  <a:cs typeface="Arial" panose="020B0604020202020204" pitchFamily="34" charset="0"/>
                </a:rPr>
                <a:t> Laravel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xây</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dựng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hệ</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thông</a:t>
              </a:r>
              <a:r>
                <a:rPr lang="en-US" sz="2800" b="1" dirty="0">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bán</a:t>
              </a:r>
              <a:r>
                <a:rPr lang="en-US" sz="2800" b="1">
                  <a:solidFill>
                    <a:schemeClr val="bg1"/>
                  </a:solidFill>
                  <a:latin typeface="Arial" panose="020B0604020202020204" pitchFamily="34" charset="0"/>
                  <a:cs typeface="Arial" panose="020B0604020202020204" pitchFamily="34" charset="0"/>
                </a:rPr>
                <a:t> Cá cảnh</a:t>
              </a:r>
              <a:endParaRPr lang="vi-VN" sz="2800" b="1" dirty="0">
                <a:solidFill>
                  <a:schemeClr val="bg1"/>
                </a:solidFill>
                <a:latin typeface="Arial" panose="020B0604020202020204" pitchFamily="34" charset="0"/>
                <a:cs typeface="Arial" panose="020B0604020202020204" pitchFamily="34" charset="0"/>
              </a:endParaRPr>
            </a:p>
          </p:txBody>
        </p:sp>
      </p:grpSp>
      <p:grpSp>
        <p:nvGrpSpPr>
          <p:cNvPr id="40" name="Nhóm 39">
            <a:extLst>
              <a:ext uri="{FF2B5EF4-FFF2-40B4-BE49-F238E27FC236}">
                <a16:creationId xmlns:a16="http://schemas.microsoft.com/office/drawing/2014/main" id="{A427B16A-07CF-4F54-A02B-B5394D861A94}"/>
              </a:ext>
            </a:extLst>
          </p:cNvPr>
          <p:cNvGrpSpPr/>
          <p:nvPr/>
        </p:nvGrpSpPr>
        <p:grpSpPr>
          <a:xfrm>
            <a:off x="61848" y="1690967"/>
            <a:ext cx="8758280" cy="685145"/>
            <a:chOff x="396601" y="3118537"/>
            <a:chExt cx="2242918" cy="1480524"/>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439032" y="3392668"/>
              <a:ext cx="2100964" cy="1130622"/>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 </a:t>
              </a:r>
              <a:r>
                <a:rPr lang="en-US" sz="2800" b="1" dirty="0" err="1">
                  <a:latin typeface="Arial" panose="020B0604020202020204" pitchFamily="34" charset="0"/>
                  <a:cs typeface="Arial" panose="020B0604020202020204" pitchFamily="34" charset="0"/>
                </a:rPr>
                <a:t>Tổng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quan</a:t>
              </a:r>
              <a:endParaRPr lang="vi-VN" sz="2800" b="1" dirty="0">
                <a:latin typeface="Arial" panose="020B0604020202020204" pitchFamily="34" charset="0"/>
                <a:cs typeface="Arial" panose="020B0604020202020204" pitchFamily="34" charset="0"/>
              </a:endParaRPr>
            </a:p>
          </p:txBody>
        </p:sp>
      </p:grpSp>
      <p:grpSp>
        <p:nvGrpSpPr>
          <p:cNvPr id="43" name="Nhóm 42">
            <a:extLst>
              <a:ext uri="{FF2B5EF4-FFF2-40B4-BE49-F238E27FC236}">
                <a16:creationId xmlns:a16="http://schemas.microsoft.com/office/drawing/2014/main" id="{EA7E4BBB-1BC2-47E2-A854-E39DEC42AA2A}"/>
              </a:ext>
            </a:extLst>
          </p:cNvPr>
          <p:cNvGrpSpPr/>
          <p:nvPr/>
        </p:nvGrpSpPr>
        <p:grpSpPr>
          <a:xfrm>
            <a:off x="75604" y="2932682"/>
            <a:ext cx="8758280" cy="799470"/>
            <a:chOff x="2844001" y="3118537"/>
            <a:chExt cx="2242918"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148142" y="3311586"/>
              <a:ext cx="1573647" cy="968942"/>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 </a:t>
              </a:r>
              <a:r>
                <a:rPr lang="en-US" sz="2800" b="1" dirty="0" err="1">
                  <a:latin typeface="Arial" panose="020B0604020202020204" pitchFamily="34" charset="0"/>
                  <a:cs typeface="Arial" panose="020B0604020202020204" pitchFamily="34" charset="0"/>
                </a:rPr>
                <a:t>Nghiên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cứu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lý</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thuyết</a:t>
              </a:r>
              <a:endParaRPr lang="vi-VN" sz="2800" b="1" dirty="0">
                <a:latin typeface="Arial" panose="020B0604020202020204" pitchFamily="34" charset="0"/>
                <a:cs typeface="Arial" panose="020B0604020202020204" pitchFamily="34" charset="0"/>
              </a:endParaRPr>
            </a:p>
          </p:txBody>
        </p:sp>
      </p:grpSp>
      <p:grpSp>
        <p:nvGrpSpPr>
          <p:cNvPr id="46" name="Nhóm 45">
            <a:extLst>
              <a:ext uri="{FF2B5EF4-FFF2-40B4-BE49-F238E27FC236}">
                <a16:creationId xmlns:a16="http://schemas.microsoft.com/office/drawing/2014/main" id="{E69FCB6E-8A9A-433C-A866-C3789ACC5209}"/>
              </a:ext>
            </a:extLst>
          </p:cNvPr>
          <p:cNvGrpSpPr/>
          <p:nvPr/>
        </p:nvGrpSpPr>
        <p:grpSpPr>
          <a:xfrm>
            <a:off x="75604" y="4362888"/>
            <a:ext cx="8758279" cy="771498"/>
            <a:chOff x="396601" y="4901614"/>
            <a:chExt cx="2242918"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726577" y="5079805"/>
              <a:ext cx="1573647" cy="1004072"/>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III. </a:t>
              </a:r>
              <a:r>
                <a:rPr lang="en-US" sz="2800" b="1" dirty="0" err="1">
                  <a:latin typeface="Arial" panose="020B0604020202020204" pitchFamily="34" charset="0"/>
                  <a:cs typeface="Arial" panose="020B0604020202020204" pitchFamily="34" charset="0"/>
                </a:rPr>
                <a:t>Đánh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giá</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kết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quả</a:t>
              </a:r>
              <a:endParaRPr lang="vi-VN" sz="2800" b="1" dirty="0">
                <a:latin typeface="Arial" panose="020B0604020202020204" pitchFamily="34" charset="0"/>
                <a:cs typeface="Arial" panose="020B0604020202020204" pitchFamily="34" charset="0"/>
              </a:endParaRPr>
            </a:p>
          </p:txBody>
        </p:sp>
      </p:grpSp>
      <p:grpSp>
        <p:nvGrpSpPr>
          <p:cNvPr id="49" name="Nhóm 48">
            <a:extLst>
              <a:ext uri="{FF2B5EF4-FFF2-40B4-BE49-F238E27FC236}">
                <a16:creationId xmlns:a16="http://schemas.microsoft.com/office/drawing/2014/main" id="{A19641AD-DC68-41D3-A7A2-607F8D1841BB}"/>
              </a:ext>
            </a:extLst>
          </p:cNvPr>
          <p:cNvGrpSpPr/>
          <p:nvPr/>
        </p:nvGrpSpPr>
        <p:grpSpPr>
          <a:xfrm>
            <a:off x="84483" y="5596034"/>
            <a:ext cx="8749400" cy="780158"/>
            <a:chOff x="2844382" y="4901614"/>
            <a:chExt cx="2242918" cy="1480524"/>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148153" y="5132307"/>
              <a:ext cx="1573647" cy="99292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IV. </a:t>
              </a:r>
              <a:r>
                <a:rPr lang="en-US" sz="2800" b="1" dirty="0" err="1">
                  <a:latin typeface="Arial" panose="020B0604020202020204" pitchFamily="34" charset="0"/>
                  <a:cs typeface="Arial" panose="020B0604020202020204" pitchFamily="34" charset="0"/>
                </a:rPr>
                <a:t>Kết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luận</a:t>
              </a:r>
              <a:endParaRPr lang="vi-VN" sz="28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928009900"/>
                  </p:ext>
                </p:extLst>
              </p:nvPr>
            </p:nvGraphicFramePr>
            <p:xfrm>
              <a:off x="8154427" y="772597"/>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8154427" y="772597"/>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 </a:t>
            </a:r>
            <a:r>
              <a:rPr lang="en-US" sz="2800" b="1" dirty="0" err="1">
                <a:solidFill>
                  <a:srgbClr val="438AFE"/>
                </a:solidFill>
                <a:latin typeface="Arial" panose="020B0604020202020204" pitchFamily="34" charset="0"/>
                <a:cs typeface="Arial" panose="020B0604020202020204" pitchFamily="34" charset="0"/>
              </a:rPr>
              <a:t>Tổng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quan</a:t>
            </a:r>
            <a:endParaRPr lang="vi-VN" sz="2800" b="1" dirty="0">
              <a:solidFill>
                <a:srgbClr val="438AFE"/>
              </a:solidFill>
              <a:latin typeface="Arial" panose="020B0604020202020204" pitchFamily="34" charset="0"/>
              <a:cs typeface="Arial" panose="020B0604020202020204" pitchFamily="34" charset="0"/>
            </a:endParaRPr>
          </a:p>
        </p:txBody>
      </p:sp>
      <p:sp>
        <p:nvSpPr>
          <p:cNvPr id="11" name="Hộp Văn bản 1">
            <a:extLst>
              <a:ext uri="{FF2B5EF4-FFF2-40B4-BE49-F238E27FC236}">
                <a16:creationId xmlns:a16="http://schemas.microsoft.com/office/drawing/2014/main" id="{7A811226-5336-41E0-993E-7AB39B03F6C9}"/>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1. </a:t>
            </a:r>
            <a:r>
              <a:rPr lang="en-US" sz="2800" b="1" dirty="0" err="1">
                <a:solidFill>
                  <a:srgbClr val="438AFE"/>
                </a:solidFill>
                <a:latin typeface="Arial" panose="020B0604020202020204" pitchFamily="34" charset="0"/>
                <a:cs typeface="Arial" panose="020B0604020202020204" pitchFamily="34" charset="0"/>
              </a:rPr>
              <a:t>Mô</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tả</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bài</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toán</a:t>
            </a:r>
            <a:endParaRPr lang="vi-VN" sz="2800" b="1" dirty="0">
              <a:solidFill>
                <a:srgbClr val="438AFE"/>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5CB8F22-FA9D-4DB7-9A55-D75A3A259936}"/>
              </a:ext>
            </a:extLst>
          </p:cNvPr>
          <p:cNvSpPr txBox="1"/>
          <p:nvPr/>
        </p:nvSpPr>
        <p:spPr>
          <a:xfrm>
            <a:off x="389524" y="1180436"/>
            <a:ext cx="9058835" cy="3416320"/>
          </a:xfrm>
          <a:prstGeom prst="rect">
            <a:avLst/>
          </a:prstGeom>
          <a:noFill/>
        </p:spPr>
        <p:txBody>
          <a:bodyPr wrap="square">
            <a:spAutoFit/>
          </a:bodyPr>
          <a:lstStyle/>
          <a:p>
            <a:r>
              <a:rPr lang="vi-VN" sz="2400" dirty="0">
                <a:solidFill>
                  <a:srgbClr val="1A1A1A"/>
                </a:solidFill>
                <a:effectLst/>
                <a:latin typeface="Times New Roman" panose="02020603050405020304" pitchFamily="18" charset="0"/>
                <a:ea typeface="SimSun" panose="02010600030101010101" pitchFamily="2" charset="-122"/>
              </a:rPr>
              <a:t>Công nghệ thông tin là ngành đang phát triển mạnh và ngày càng được ứng dụng rộng rãi trên nhiều lĩnh vực. Cùng với xu hướng phát triển của các phương tiện truyền thông như báo radio thì việc sử dụng internet ngày càng phổ biến. Internet mang lại một kho thông tin khổng lồ phục vụ mọi nhu cầu và mục đích chỉ bằng một cú nhấp chuột. Đi kèm theo đó là nhu cầu cập nhật thông tin giải tri tin tức xã hội đời sống và để đáp ứng nhu cầu đó thì việc website tin tức ra đời là nhu cầu tất yếu. Để xây dựng một website tin tức có thể dùng các ngôn ngữ lập trình khác nhau như Java PHP. Nhưng phù hợp và dễ tiếp cận nhất là PHP. </a:t>
            </a:r>
            <a:endParaRPr lang="vi-VN" sz="2400" dirty="0"/>
          </a:p>
        </p:txBody>
      </p:sp>
    </p:spTree>
    <p:extLst>
      <p:ext uri="{BB962C8B-B14F-4D97-AF65-F5344CB8AC3E}">
        <p14:creationId xmlns:p14="http://schemas.microsoft.com/office/powerpoint/2010/main" val="19384867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 name="Hộp Văn bản 1">
            <a:extLst>
              <a:ext uri="{FF2B5EF4-FFF2-40B4-BE49-F238E27FC236}">
                <a16:creationId xmlns:a16="http://schemas.microsoft.com/office/drawing/2014/main" id="{D8DF2E11-0D71-48EB-859D-7619949647CD}"/>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 </a:t>
            </a:r>
            <a:r>
              <a:rPr lang="en-US" sz="2800" b="1" dirty="0" err="1">
                <a:solidFill>
                  <a:srgbClr val="438AFE"/>
                </a:solidFill>
                <a:latin typeface="Arial" panose="020B0604020202020204" pitchFamily="34" charset="0"/>
                <a:cs typeface="Arial" panose="020B0604020202020204" pitchFamily="34" charset="0"/>
              </a:rPr>
              <a:t>Tổng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quan</a:t>
            </a:r>
            <a:endParaRPr lang="vi-VN" sz="2800" b="1" dirty="0">
              <a:solidFill>
                <a:srgbClr val="438AFE"/>
              </a:solidFill>
              <a:latin typeface="Arial" panose="020B0604020202020204" pitchFamily="34" charset="0"/>
              <a:cs typeface="Arial" panose="020B0604020202020204" pitchFamily="34" charset="0"/>
            </a:endParaRPr>
          </a:p>
        </p:txBody>
      </p:sp>
      <p:sp>
        <p:nvSpPr>
          <p:cNvPr id="12" name="Hộp Văn bản 1">
            <a:extLst>
              <a:ext uri="{FF2B5EF4-FFF2-40B4-BE49-F238E27FC236}">
                <a16:creationId xmlns:a16="http://schemas.microsoft.com/office/drawing/2014/main" id="{8E0B8A6D-F385-4C2C-AFEC-6A0BCD3097AF}"/>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2. </a:t>
            </a:r>
            <a:r>
              <a:rPr lang="en-US" sz="2800" b="1" dirty="0" err="1">
                <a:solidFill>
                  <a:srgbClr val="438AFE"/>
                </a:solidFill>
                <a:latin typeface="Arial" panose="020B0604020202020204" pitchFamily="34" charset="0"/>
                <a:cs typeface="Arial" panose="020B0604020202020204" pitchFamily="34" charset="0"/>
              </a:rPr>
              <a:t>Mục</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tiêu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cần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đạt</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và</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hướng</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giải</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quyết</a:t>
            </a:r>
            <a:endParaRPr lang="vi-VN" sz="2800" b="1" dirty="0">
              <a:solidFill>
                <a:srgbClr val="438AFE"/>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DA6690A-CFDA-4507-B15F-F3628D8CA0AD}"/>
              </a:ext>
            </a:extLst>
          </p:cNvPr>
          <p:cNvSpPr txBox="1"/>
          <p:nvPr/>
        </p:nvSpPr>
        <p:spPr>
          <a:xfrm>
            <a:off x="466989" y="1294291"/>
            <a:ext cx="4302236" cy="5293757"/>
          </a:xfrm>
          <a:prstGeom prst="rect">
            <a:avLst/>
          </a:prstGeom>
          <a:noFill/>
        </p:spPr>
        <p:txBody>
          <a:bodyPr wrap="square">
            <a:spAutoFit/>
          </a:bodyPr>
          <a:lstStyle/>
          <a:p>
            <a:r>
              <a:rPr lang="vi-VN" sz="2000" b="1" dirty="0">
                <a:solidFill>
                  <a:srgbClr val="1A1A1A"/>
                </a:solidFill>
                <a:effectLst/>
                <a:latin typeface="Times New Roman" panose="02020603050405020304" pitchFamily="18" charset="0"/>
                <a:ea typeface="SimSun" panose="02010600030101010101" pitchFamily="2" charset="-122"/>
              </a:rPr>
              <a:t>Mục tiêu cần đạt được</a:t>
            </a:r>
          </a:p>
          <a:p>
            <a:pPr marL="342900" marR="0" lvl="0" indent="-342900">
              <a:lnSpc>
                <a:spcPct val="150000"/>
              </a:lnSpc>
              <a:spcBef>
                <a:spcPts val="0"/>
              </a:spcBef>
              <a:spcAft>
                <a:spcPts val="0"/>
              </a:spcAft>
              <a:buFont typeface="+mj-lt"/>
              <a:buAutoNum type="arabicPeriod"/>
            </a:pPr>
            <a:r>
              <a:rPr lang="vi-VN"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Đăng nhập vào hệ thống: nhập thông tin tài khoản, mật khẩu để vào hệ thống.</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vi-VN"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Quản lý sản phẩm: thêm, sửa, xóa thông tin các sản phẩm, tìm kiếm thông tin sản phẩm.</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vi-VN"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Quản lý thiết bị: thêm, sửa, xóa thông tin các thiết bị và tìm kiếm thông tin thiết bị</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20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Quản</a:t>
            </a:r>
            <a:r>
              <a:rPr lang="en-US"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lý</a:t>
            </a:r>
            <a:r>
              <a:rPr lang="en-US"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bán</a:t>
            </a:r>
            <a:r>
              <a:rPr lang="en-US" sz="20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hàng</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a:p>
            <a:endParaRPr lang="vi-VN" dirty="0"/>
          </a:p>
        </p:txBody>
      </p:sp>
      <p:sp>
        <p:nvSpPr>
          <p:cNvPr id="15" name="TextBox 14">
            <a:extLst>
              <a:ext uri="{FF2B5EF4-FFF2-40B4-BE49-F238E27FC236}">
                <a16:creationId xmlns:a16="http://schemas.microsoft.com/office/drawing/2014/main" id="{7D82F198-1EBE-4E54-A809-A185DE7CF4A3}"/>
              </a:ext>
            </a:extLst>
          </p:cNvPr>
          <p:cNvSpPr txBox="1"/>
          <p:nvPr/>
        </p:nvSpPr>
        <p:spPr>
          <a:xfrm>
            <a:off x="6095999" y="1294291"/>
            <a:ext cx="4302236" cy="3139321"/>
          </a:xfrm>
          <a:prstGeom prst="rect">
            <a:avLst/>
          </a:prstGeom>
          <a:noFill/>
        </p:spPr>
        <p:txBody>
          <a:bodyPr wrap="square">
            <a:spAutoFit/>
          </a:bodyPr>
          <a:lstStyle/>
          <a:p>
            <a:r>
              <a:rPr lang="vi-VN" b="1" dirty="0">
                <a:latin typeface="+mj-lt"/>
              </a:rPr>
              <a:t>Hướng giải quyết</a:t>
            </a:r>
          </a:p>
          <a:p>
            <a:pPr marL="0" marR="0">
              <a:lnSpc>
                <a:spcPct val="150000"/>
              </a:lnSpc>
              <a:spcBef>
                <a:spcPts val="0"/>
              </a:spcBef>
              <a:spcAft>
                <a:spcPts val="0"/>
              </a:spcAft>
            </a:pP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Xây</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dựng</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mô</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hình</a:t>
            </a:r>
            <a:endParaRPr lang="vi-VN"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kế</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dụng</a:t>
            </a:r>
            <a:endParaRPr lang="vi-VN"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Cày</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đặc</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chương</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nhập</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liệu</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chạy</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thử</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kiểm</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tra</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lỗi</a:t>
            </a:r>
            <a:endParaRPr lang="vi-VN"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Viết</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bài</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báo</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cáo</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về</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đã</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thực</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hiện</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theo</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mẫu</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quy</a:t>
            </a:r>
            <a:r>
              <a:rPr lang="en-US" sz="1800"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định</a:t>
            </a:r>
            <a:endParaRPr lang="vi-VN"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vi-VN" b="1" dirty="0">
              <a:latin typeface="+mj-lt"/>
            </a:endParaRPr>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16" name="Hộp Văn bản 1">
            <a:extLst>
              <a:ext uri="{FF2B5EF4-FFF2-40B4-BE49-F238E27FC236}">
                <a16:creationId xmlns:a16="http://schemas.microsoft.com/office/drawing/2014/main" id="{48A393CD-2EAD-4D83-8BD0-32414E9C1729}"/>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 </a:t>
            </a:r>
            <a:r>
              <a:rPr lang="en-US" sz="2800" b="1" dirty="0" err="1">
                <a:solidFill>
                  <a:srgbClr val="438AFE"/>
                </a:solidFill>
                <a:latin typeface="Arial" panose="020B0604020202020204" pitchFamily="34" charset="0"/>
                <a:cs typeface="Arial" panose="020B0604020202020204" pitchFamily="34" charset="0"/>
              </a:rPr>
              <a:t>Nghiên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cứu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lý</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thuyết</a:t>
            </a:r>
            <a:endParaRPr lang="vi-VN" sz="2800" b="1" dirty="0">
              <a:solidFill>
                <a:srgbClr val="438AFE"/>
              </a:solidFill>
              <a:latin typeface="Arial" panose="020B0604020202020204" pitchFamily="34" charset="0"/>
              <a:cs typeface="Arial" panose="020B0604020202020204" pitchFamily="34" charset="0"/>
            </a:endParaRPr>
          </a:p>
        </p:txBody>
      </p:sp>
      <p:sp>
        <p:nvSpPr>
          <p:cNvPr id="17" name="Hộp Văn bản 1">
            <a:extLst>
              <a:ext uri="{FF2B5EF4-FFF2-40B4-BE49-F238E27FC236}">
                <a16:creationId xmlns:a16="http://schemas.microsoft.com/office/drawing/2014/main" id="{A74D9DB0-3B1D-480F-9167-FE31C5B59AA4}"/>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1. </a:t>
            </a:r>
            <a:r>
              <a:rPr lang="en-US" sz="2800" b="1" dirty="0" err="1">
                <a:solidFill>
                  <a:srgbClr val="438AFE"/>
                </a:solidFill>
                <a:latin typeface="Arial" panose="020B0604020202020204" pitchFamily="34" charset="0"/>
                <a:cs typeface="Arial" panose="020B0604020202020204" pitchFamily="34" charset="0"/>
              </a:rPr>
              <a:t>Giới</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thiệu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về</a:t>
            </a:r>
            <a:r>
              <a:rPr lang="en-US" sz="2800" b="1" dirty="0">
                <a:solidFill>
                  <a:srgbClr val="438AFE"/>
                </a:solidFill>
                <a:latin typeface="Arial" panose="020B0604020202020204" pitchFamily="34" charset="0"/>
                <a:cs typeface="Arial" panose="020B0604020202020204" pitchFamily="34" charset="0"/>
              </a:rPr>
              <a:t> PHP</a:t>
            </a:r>
            <a:endParaRPr lang="vi-VN" sz="2800" b="1" dirty="0">
              <a:solidFill>
                <a:srgbClr val="438AFE"/>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8410E72-063D-4222-A1F4-DBA3FC9F2D49}"/>
              </a:ext>
            </a:extLst>
          </p:cNvPr>
          <p:cNvSpPr txBox="1"/>
          <p:nvPr/>
        </p:nvSpPr>
        <p:spPr>
          <a:xfrm>
            <a:off x="218857" y="1354640"/>
            <a:ext cx="5939895" cy="4401205"/>
          </a:xfrm>
          <a:prstGeom prst="rect">
            <a:avLst/>
          </a:prstGeom>
          <a:noFill/>
        </p:spPr>
        <p:txBody>
          <a:bodyPr wrap="square">
            <a:spAutoFit/>
          </a:bodyPr>
          <a:lstStyle/>
          <a:p>
            <a:r>
              <a:rPr lang="vi-VN" sz="2000" dirty="0">
                <a:solidFill>
                  <a:srgbClr val="000000"/>
                </a:solidFill>
                <a:effectLst/>
                <a:latin typeface="+mj-lt"/>
                <a:ea typeface="Helvetica" panose="020B0604020202020204" pitchFamily="34" charset="0"/>
                <a:cs typeface="Times New Roman" panose="02020603050405020304" pitchFamily="18" charset="0"/>
              </a:rPr>
              <a:t>PHP là viết tắt của Hypertext Preprocessor tiền xử lý dịch ra tiếng việt là bộ xử lý siêu văn bản. PHP là ngôn ngữ lập trình được sử dụng nhiều trong việc phát triển các ứng dụng bằng một loạt các mã lệnh được viết cho máy chủ hay các mã nguồn mở, dùng cho mục đích tổng quát. Nó rất thích hợp với web và có thể dễ dàng nhúng vào trang HTML. Các ứng dụng khác không cần cài đặt PHP. Các tệp PHP được lưu với phần mở rộng tệp “.php” và mã phát triển PHP được đính kèm trong các thẻ. PHP là mã nguồn mở, đa nền tảng, được phất triển từ một sản phẩm có tên PHP/F1 được tạo năm 1994 và đã nhanh chóng trở thành một ngôn ngữ lập trình web phổ biến nhất thế giới.</a:t>
            </a:r>
            <a:endParaRPr lang="vi-VN" sz="2000" dirty="0">
              <a:effectLst/>
              <a:latin typeface="+mj-lt"/>
              <a:ea typeface="SimSun" panose="02010600030101010101" pitchFamily="2" charset="-122"/>
              <a:cs typeface="Times New Roman" panose="02020603050405020304" pitchFamily="18" charset="0"/>
            </a:endParaRPr>
          </a:p>
          <a:p>
            <a:endParaRPr lang="vi-VN" sz="2000" dirty="0">
              <a:latin typeface="+mj-lt"/>
            </a:endParaRPr>
          </a:p>
        </p:txBody>
      </p:sp>
      <p:pic>
        <p:nvPicPr>
          <p:cNvPr id="21" name="Picture 20" descr="PHP – Wikipedia tiếng Việt">
            <a:extLst>
              <a:ext uri="{FF2B5EF4-FFF2-40B4-BE49-F238E27FC236}">
                <a16:creationId xmlns:a16="http://schemas.microsoft.com/office/drawing/2014/main" id="{7D4E8851-9547-4066-9BD2-5BB9353966F9}"/>
              </a:ext>
            </a:extLst>
          </p:cNvPr>
          <p:cNvPicPr/>
          <p:nvPr/>
        </p:nvPicPr>
        <p:blipFill>
          <a:blip r:embed="rId6">
            <a:extLst>
              <a:ext uri="{28A0092B-C50C-407E-A947-70E740481C1C}">
                <a14:useLocalDpi xmlns:a14="http://schemas.microsoft.com/office/drawing/2010/main" val="0"/>
              </a:ext>
            </a:extLst>
          </a:blip>
          <a:srcRect/>
          <a:stretch>
            <a:fillRect/>
          </a:stretch>
        </p:blipFill>
        <p:spPr>
          <a:xfrm>
            <a:off x="6318561" y="1221310"/>
            <a:ext cx="5580380" cy="4165622"/>
          </a:xfrm>
          <a:prstGeom prst="rect">
            <a:avLst/>
          </a:prstGeom>
          <a:noFill/>
          <a:ln>
            <a:noFill/>
          </a:ln>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Hộp Văn bản 1">
            <a:extLst>
              <a:ext uri="{FF2B5EF4-FFF2-40B4-BE49-F238E27FC236}">
                <a16:creationId xmlns:a16="http://schemas.microsoft.com/office/drawing/2014/main" id="{E0670296-C866-4E58-BFDA-A6978198DD8F}"/>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 </a:t>
            </a:r>
            <a:r>
              <a:rPr lang="en-US" sz="2800" b="1" dirty="0" err="1">
                <a:solidFill>
                  <a:srgbClr val="438AFE"/>
                </a:solidFill>
                <a:latin typeface="Arial" panose="020B0604020202020204" pitchFamily="34" charset="0"/>
                <a:cs typeface="Arial" panose="020B0604020202020204" pitchFamily="34" charset="0"/>
              </a:rPr>
              <a:t>Nghiên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cứu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lý</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thuyết</a:t>
            </a:r>
            <a:endParaRPr lang="vi-VN" sz="2800" b="1" dirty="0">
              <a:solidFill>
                <a:srgbClr val="438AFE"/>
              </a:solidFill>
              <a:latin typeface="Arial" panose="020B0604020202020204" pitchFamily="34" charset="0"/>
              <a:cs typeface="Arial" panose="020B0604020202020204" pitchFamily="34" charset="0"/>
            </a:endParaRPr>
          </a:p>
        </p:txBody>
      </p:sp>
      <p:sp>
        <p:nvSpPr>
          <p:cNvPr id="16" name="Hộp Văn bản 1">
            <a:extLst>
              <a:ext uri="{FF2B5EF4-FFF2-40B4-BE49-F238E27FC236}">
                <a16:creationId xmlns:a16="http://schemas.microsoft.com/office/drawing/2014/main" id="{836717E5-98F2-46AA-9820-BF0705A2CE07}"/>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2. MySQL</a:t>
            </a:r>
            <a:endParaRPr lang="vi-VN" sz="2800" b="1" dirty="0">
              <a:solidFill>
                <a:srgbClr val="438AFE"/>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7363606-1AFE-4030-B0B9-340F07A6B061}"/>
              </a:ext>
            </a:extLst>
          </p:cNvPr>
          <p:cNvSpPr txBox="1"/>
          <p:nvPr/>
        </p:nvSpPr>
        <p:spPr>
          <a:xfrm>
            <a:off x="111455" y="1274474"/>
            <a:ext cx="6225808" cy="3477875"/>
          </a:xfrm>
          <a:prstGeom prst="rect">
            <a:avLst/>
          </a:prstGeom>
          <a:noFill/>
        </p:spPr>
        <p:txBody>
          <a:bodyPr wrap="square">
            <a:spAutoFit/>
          </a:bodyPr>
          <a:lstStyle/>
          <a:p>
            <a:r>
              <a:rPr lang="en-US" sz="2000" dirty="0">
                <a:solidFill>
                  <a:srgbClr val="000000"/>
                </a:solidFill>
                <a:effectLst/>
                <a:latin typeface="Times New Roman" panose="02020603050405020304" pitchFamily="18" charset="0"/>
                <a:ea typeface=""/>
              </a:rPr>
              <a:t>MySQL </a:t>
            </a:r>
            <a:r>
              <a:rPr lang="en-US" sz="2000" dirty="0" err="1">
                <a:solidFill>
                  <a:srgbClr val="000000"/>
                </a:solidFill>
                <a:effectLst/>
                <a:latin typeface="Times New Roman" panose="02020603050405020304" pitchFamily="18" charset="0"/>
                <a:ea typeface=""/>
              </a:rPr>
              <a:t>là</a:t>
            </a:r>
            <a:r>
              <a:rPr lang="en-US" sz="2000" dirty="0">
                <a:solidFill>
                  <a:srgbClr val="000000"/>
                </a:solidFill>
                <a:effectLst/>
                <a:latin typeface="Times New Roman" panose="02020603050405020304" pitchFamily="18" charset="0"/>
                <a:ea typeface=""/>
              </a:rPr>
              <a:t> 1 </a:t>
            </a:r>
            <a:r>
              <a:rPr lang="en-US" sz="2000" dirty="0" err="1">
                <a:solidFill>
                  <a:srgbClr val="000000"/>
                </a:solidFill>
                <a:effectLst/>
                <a:latin typeface="Times New Roman" panose="02020603050405020304" pitchFamily="18" charset="0"/>
                <a:ea typeface=""/>
              </a:rPr>
              <a:t>hệ</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thống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quản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trị</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về</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cơ</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sở</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dữ</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liệu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với</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mã</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nguồn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mở</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được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gọi</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tắt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là</a:t>
            </a:r>
            <a:r>
              <a:rPr lang="en-US" sz="2000" dirty="0">
                <a:solidFill>
                  <a:srgbClr val="000000"/>
                </a:solidFill>
                <a:effectLst/>
                <a:latin typeface="Times New Roman" panose="02020603050405020304" pitchFamily="18" charset="0"/>
                <a:ea typeface=""/>
              </a:rPr>
              <a:t> RDBMS) </a:t>
            </a:r>
            <a:r>
              <a:rPr lang="en-US" sz="2000" dirty="0" err="1">
                <a:solidFill>
                  <a:srgbClr val="000000"/>
                </a:solidFill>
                <a:effectLst/>
                <a:latin typeface="Times New Roman" panose="02020603050405020304" pitchFamily="18" charset="0"/>
                <a:ea typeface=""/>
              </a:rPr>
              <a:t>và</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đang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hoạt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động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theo</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mô</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hình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dạng</a:t>
            </a:r>
            <a:r>
              <a:rPr lang="en-US" sz="2000" dirty="0">
                <a:solidFill>
                  <a:srgbClr val="000000"/>
                </a:solidFill>
                <a:effectLst/>
                <a:latin typeface="Times New Roman" panose="02020603050405020304" pitchFamily="18" charset="0"/>
                <a:ea typeface=""/>
              </a:rPr>
              <a:t> client-server. </a:t>
            </a:r>
            <a:r>
              <a:rPr lang="en-US" sz="2000" dirty="0" err="1">
                <a:solidFill>
                  <a:srgbClr val="000000"/>
                </a:solidFill>
                <a:effectLst/>
                <a:latin typeface="Times New Roman" panose="02020603050405020304" pitchFamily="18" charset="0"/>
                <a:ea typeface=""/>
              </a:rPr>
              <a:t>Đối</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với</a:t>
            </a:r>
            <a:r>
              <a:rPr lang="en-US" sz="2000" dirty="0">
                <a:solidFill>
                  <a:srgbClr val="000000"/>
                </a:solidFill>
                <a:effectLst/>
                <a:latin typeface="Times New Roman" panose="02020603050405020304" pitchFamily="18" charset="0"/>
                <a:ea typeface=""/>
              </a:rPr>
              <a:t> RDBMS – Relational Database Management System </a:t>
            </a:r>
            <a:r>
              <a:rPr lang="en-US" sz="2000" dirty="0" err="1">
                <a:solidFill>
                  <a:srgbClr val="000000"/>
                </a:solidFill>
                <a:effectLst/>
                <a:latin typeface="Times New Roman" panose="02020603050405020304" pitchFamily="18" charset="0"/>
                <a:ea typeface=""/>
              </a:rPr>
              <a:t>thì</a:t>
            </a:r>
            <a:r>
              <a:rPr lang="en-US" sz="2000" dirty="0">
                <a:solidFill>
                  <a:srgbClr val="000000"/>
                </a:solidFill>
                <a:effectLst/>
                <a:latin typeface="Times New Roman" panose="02020603050405020304" pitchFamily="18" charset="0"/>
                <a:ea typeface=""/>
              </a:rPr>
              <a:t> MySQL </a:t>
            </a:r>
            <a:r>
              <a:rPr lang="en-US" sz="2000" dirty="0" err="1">
                <a:solidFill>
                  <a:srgbClr val="000000"/>
                </a:solidFill>
                <a:effectLst/>
                <a:latin typeface="Times New Roman" panose="02020603050405020304" pitchFamily="18" charset="0"/>
                <a:ea typeface=""/>
              </a:rPr>
              <a:t>đã</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được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tích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hợp</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apache</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và</a:t>
            </a:r>
            <a:r>
              <a:rPr lang="en-US" sz="2000" dirty="0">
                <a:solidFill>
                  <a:srgbClr val="000000"/>
                </a:solidFill>
                <a:effectLst/>
                <a:latin typeface="Times New Roman" panose="02020603050405020304" pitchFamily="18" charset="0"/>
                <a:ea typeface=""/>
              </a:rPr>
              <a:t> PHP. </a:t>
            </a:r>
            <a:r>
              <a:rPr lang="en-US" sz="2000" dirty="0" err="1">
                <a:solidFill>
                  <a:srgbClr val="000000"/>
                </a:solidFill>
                <a:effectLst/>
                <a:latin typeface="Times New Roman" panose="02020603050405020304" pitchFamily="18" charset="0"/>
                <a:ea typeface=""/>
              </a:rPr>
              <a:t>Được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các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nhà</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phát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triển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rất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ưu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chuộng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trong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quá</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trình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phát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triển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ứng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dụng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Vì</a:t>
            </a:r>
            <a:r>
              <a:rPr lang="en-US" sz="2000" dirty="0">
                <a:solidFill>
                  <a:srgbClr val="000000"/>
                </a:solidFill>
                <a:effectLst/>
                <a:latin typeface="Times New Roman" panose="02020603050405020304" pitchFamily="18" charset="0"/>
                <a:ea typeface=""/>
              </a:rPr>
              <a:t> MySQL </a:t>
            </a:r>
            <a:r>
              <a:rPr lang="en-US" sz="2000" dirty="0" err="1">
                <a:solidFill>
                  <a:srgbClr val="000000"/>
                </a:solidFill>
                <a:effectLst/>
                <a:latin typeface="Times New Roman" panose="02020603050405020304" pitchFamily="18" charset="0"/>
                <a:ea typeface=""/>
              </a:rPr>
              <a:t>là</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cơ</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sở</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dữ</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liệu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tốt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độ</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cao</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ổn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định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và</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dễ</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sử</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dụng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hoạt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động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trên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nhiều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hệ</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điều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hành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Với</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tốc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độ</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và</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tính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bảo</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mật</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cao</a:t>
            </a:r>
            <a:r>
              <a:rPr lang="en-US" sz="2000" dirty="0">
                <a:solidFill>
                  <a:srgbClr val="000000"/>
                </a:solidFill>
                <a:effectLst/>
                <a:latin typeface="Times New Roman" panose="02020603050405020304" pitchFamily="18" charset="0"/>
                <a:ea typeface=""/>
              </a:rPr>
              <a:t>, MySQL </a:t>
            </a:r>
            <a:r>
              <a:rPr lang="en-US" sz="2000" dirty="0" err="1">
                <a:solidFill>
                  <a:srgbClr val="000000"/>
                </a:solidFill>
                <a:effectLst/>
                <a:latin typeface="Times New Roman" panose="02020603050405020304" pitchFamily="18" charset="0"/>
                <a:ea typeface=""/>
              </a:rPr>
              <a:t>thích</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hợp</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cho</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các</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ứng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dụng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có</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truy</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cập</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cơ</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sở</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dữ</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liệu</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trên</a:t>
            </a:r>
            <a:r>
              <a:rPr lang="en-US" sz="2000" dirty="0">
                <a:solidFill>
                  <a:srgbClr val="000000"/>
                </a:solidFill>
                <a:effectLst/>
                <a:latin typeface="Times New Roman" panose="02020603050405020304" pitchFamily="18" charset="0"/>
                <a:ea typeface=""/>
              </a:rPr>
              <a:t> Internet. MySQL </a:t>
            </a:r>
            <a:r>
              <a:rPr lang="en-US" sz="2000" dirty="0" err="1">
                <a:solidFill>
                  <a:srgbClr val="000000"/>
                </a:solidFill>
                <a:effectLst/>
                <a:latin typeface="Times New Roman" panose="02020603050405020304" pitchFamily="18" charset="0"/>
                <a:ea typeface=""/>
              </a:rPr>
              <a:t>miễn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phí</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hoàn</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cho</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người</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dùng</a:t>
            </a:r>
            <a:r>
              <a:rPr lang="en-US" sz="2000" dirty="0">
                <a:solidFill>
                  <a:srgbClr val="000000"/>
                </a:solidFill>
                <a:effectLst/>
                <a:latin typeface="Times New Roman" panose="02020603050405020304" pitchFamily="18" charset="0"/>
                <a:ea typeface=""/>
              </a:rPr>
              <a:t> </a:t>
            </a:r>
            <a:r>
              <a:rPr lang="en-US" sz="2000" dirty="0" err="1">
                <a:solidFill>
                  <a:srgbClr val="000000"/>
                </a:solidFill>
                <a:effectLst/>
                <a:latin typeface="Times New Roman" panose="02020603050405020304" pitchFamily="18" charset="0"/>
                <a:ea typeface=""/>
              </a:rPr>
              <a:t>tải</a:t>
            </a:r>
            <a:r>
              <a:rPr lang="en-US" sz="2000" dirty="0">
                <a:solidFill>
                  <a:srgbClr val="000000"/>
                </a:solidFill>
                <a:effectLst/>
                <a:latin typeface="Times New Roman" panose="02020603050405020304" pitchFamily="18" charset="0"/>
                <a:ea typeface=""/>
              </a:rPr>
              <a:t>.</a:t>
            </a:r>
            <a:endParaRPr lang="vi-VN" sz="2000" dirty="0"/>
          </a:p>
        </p:txBody>
      </p:sp>
      <p:pic>
        <p:nvPicPr>
          <p:cNvPr id="19" name="Picture 18">
            <a:extLst>
              <a:ext uri="{FF2B5EF4-FFF2-40B4-BE49-F238E27FC236}">
                <a16:creationId xmlns:a16="http://schemas.microsoft.com/office/drawing/2014/main" id="{EDC6C5DF-F3E4-40B1-9DE5-2A01B2A6B500}"/>
              </a:ext>
            </a:extLst>
          </p:cNvPr>
          <p:cNvPicPr/>
          <p:nvPr/>
        </p:nvPicPr>
        <p:blipFill>
          <a:blip r:embed="rId4">
            <a:extLst>
              <a:ext uri="{28A0092B-C50C-407E-A947-70E740481C1C}">
                <a14:useLocalDpi xmlns:a14="http://schemas.microsoft.com/office/drawing/2010/main" val="0"/>
              </a:ext>
            </a:extLst>
          </a:blip>
          <a:stretch>
            <a:fillRect/>
          </a:stretch>
        </p:blipFill>
        <p:spPr>
          <a:xfrm>
            <a:off x="6500165" y="1456034"/>
            <a:ext cx="5580380" cy="3296316"/>
          </a:xfrm>
          <a:prstGeom prst="rect">
            <a:avLst/>
          </a:prstGeom>
        </p:spPr>
      </p:pic>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9" name="Hộp Văn bản 1">
            <a:extLst>
              <a:ext uri="{FF2B5EF4-FFF2-40B4-BE49-F238E27FC236}">
                <a16:creationId xmlns:a16="http://schemas.microsoft.com/office/drawing/2014/main" id="{5A0ED381-FF5B-4582-A392-F800234E23F6}"/>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 </a:t>
            </a:r>
            <a:r>
              <a:rPr lang="en-US" sz="2800" b="1" dirty="0" err="1">
                <a:solidFill>
                  <a:srgbClr val="438AFE"/>
                </a:solidFill>
                <a:latin typeface="Arial" panose="020B0604020202020204" pitchFamily="34" charset="0"/>
                <a:cs typeface="Arial" panose="020B0604020202020204" pitchFamily="34" charset="0"/>
              </a:rPr>
              <a:t>Nghiên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cứu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lý</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thuyết</a:t>
            </a:r>
            <a:endParaRPr lang="vi-VN" sz="2800" b="1" dirty="0">
              <a:solidFill>
                <a:srgbClr val="438AFE"/>
              </a:solidFill>
              <a:latin typeface="Arial" panose="020B0604020202020204" pitchFamily="34" charset="0"/>
              <a:cs typeface="Arial" panose="020B0604020202020204" pitchFamily="34" charset="0"/>
            </a:endParaRPr>
          </a:p>
        </p:txBody>
      </p:sp>
      <p:sp>
        <p:nvSpPr>
          <p:cNvPr id="20" name="Hộp Văn bản 1">
            <a:extLst>
              <a:ext uri="{FF2B5EF4-FFF2-40B4-BE49-F238E27FC236}">
                <a16:creationId xmlns:a16="http://schemas.microsoft.com/office/drawing/2014/main" id="{7533CB7C-3BE4-43F2-85C5-DD10AEC8545F}"/>
              </a:ext>
            </a:extLst>
          </p:cNvPr>
          <p:cNvSpPr txBox="1"/>
          <p:nvPr/>
        </p:nvSpPr>
        <p:spPr>
          <a:xfrm>
            <a:off x="59670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3. </a:t>
            </a:r>
            <a:r>
              <a:rPr lang="en-US" sz="2800" b="1" dirty="0" err="1">
                <a:solidFill>
                  <a:srgbClr val="438AFE"/>
                </a:solidFill>
                <a:latin typeface="Arial" panose="020B0604020202020204" pitchFamily="34" charset="0"/>
                <a:cs typeface="Arial" panose="020B0604020202020204" pitchFamily="34" charset="0"/>
              </a:rPr>
              <a:t>Famework</a:t>
            </a:r>
            <a:endParaRPr lang="vi-VN" sz="2800" b="1" dirty="0">
              <a:solidFill>
                <a:srgbClr val="438AFE"/>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A93F7324-D010-4CCD-9C24-C61FC6194AE7}"/>
              </a:ext>
            </a:extLst>
          </p:cNvPr>
          <p:cNvSpPr txBox="1"/>
          <p:nvPr/>
        </p:nvSpPr>
        <p:spPr>
          <a:xfrm>
            <a:off x="4402314" y="1071139"/>
            <a:ext cx="7638012" cy="4659609"/>
          </a:xfrm>
          <a:prstGeom prst="rect">
            <a:avLst/>
          </a:prstGeom>
          <a:noFill/>
        </p:spPr>
        <p:txBody>
          <a:bodyPr wrap="square">
            <a:spAutoFit/>
          </a:bodyPr>
          <a:lstStyle/>
          <a:p>
            <a:pPr marL="0" marR="0" indent="457200" algn="just">
              <a:lnSpc>
                <a:spcPct val="150000"/>
              </a:lnSpc>
              <a:spcBef>
                <a:spcPts val="0"/>
              </a:spcBef>
              <a:spcAft>
                <a:spcPts val="0"/>
              </a:spcAft>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Famework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thư</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lớp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xây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dựng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hoàn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chỉnh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bộ</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khung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phát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phần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mềm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lập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xây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dựng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nhanh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chóng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thay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vì</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họ</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phải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mất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thời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gian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trước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sử</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Do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vậy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lập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chỉ</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cần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tìm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hiểu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rồi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ra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website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riêng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đoạn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code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đã</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được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viết</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sẵn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cấu</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thành</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nên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bộ</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khung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thư</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lập</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được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đóng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gói</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Chúng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cung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cấp</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sẵn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như</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mô</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hình</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API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yếu</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tố</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khác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tối</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giản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phát</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web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phong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phú</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động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framework</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giống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như</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chúng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ta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khung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nhà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được</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làm</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sẵn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móng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cơ</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bản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bạn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chỉ</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cần</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vào</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xây</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dựng</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nội</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thất</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theo</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 ý </a:t>
            </a:r>
            <a:r>
              <a:rPr lang="en-US" sz="2000" dirty="0" err="1">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mình</a:t>
            </a:r>
            <a:r>
              <a:rPr lang="en-US" sz="2000" dirty="0">
                <a:solidFill>
                  <a:srgbClr val="222222"/>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026" name="Picture 2" descr="Framework Logo PNG Vectors Free Download">
            <a:extLst>
              <a:ext uri="{FF2B5EF4-FFF2-40B4-BE49-F238E27FC236}">
                <a16:creationId xmlns:a16="http://schemas.microsoft.com/office/drawing/2014/main" id="{1B66539D-AFAC-41E0-8A19-B604509A59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4" y="1794624"/>
            <a:ext cx="3648434" cy="341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13" name="Hộp Văn bản 1">
            <a:extLst>
              <a:ext uri="{FF2B5EF4-FFF2-40B4-BE49-F238E27FC236}">
                <a16:creationId xmlns:a16="http://schemas.microsoft.com/office/drawing/2014/main" id="{40C33987-BE3B-416E-A5F3-F2F77B80C830}"/>
              </a:ext>
            </a:extLst>
          </p:cNvPr>
          <p:cNvSpPr txBox="1"/>
          <p:nvPr/>
        </p:nvSpPr>
        <p:spPr>
          <a:xfrm>
            <a:off x="389524" y="9396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II. </a:t>
            </a:r>
            <a:r>
              <a:rPr lang="en-US" sz="2800" b="1" dirty="0" err="1">
                <a:solidFill>
                  <a:srgbClr val="438AFE"/>
                </a:solidFill>
                <a:latin typeface="Arial" panose="020B0604020202020204" pitchFamily="34" charset="0"/>
                <a:cs typeface="Arial" panose="020B0604020202020204" pitchFamily="34" charset="0"/>
              </a:rPr>
              <a:t>Nghiên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cứu</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lý</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thuyết</a:t>
            </a:r>
            <a:endParaRPr lang="vi-VN" sz="2800" b="1" dirty="0">
              <a:solidFill>
                <a:srgbClr val="438AFE"/>
              </a:solidFill>
              <a:latin typeface="Arial" panose="020B0604020202020204" pitchFamily="34" charset="0"/>
              <a:cs typeface="Arial" panose="020B0604020202020204" pitchFamily="34" charset="0"/>
            </a:endParaRPr>
          </a:p>
        </p:txBody>
      </p:sp>
      <p:sp>
        <p:nvSpPr>
          <p:cNvPr id="14" name="Hộp Văn bản 1">
            <a:extLst>
              <a:ext uri="{FF2B5EF4-FFF2-40B4-BE49-F238E27FC236}">
                <a16:creationId xmlns:a16="http://schemas.microsoft.com/office/drawing/2014/main" id="{BD4E066E-31FB-4589-9642-2262B4AE1DDB}"/>
              </a:ext>
            </a:extLst>
          </p:cNvPr>
          <p:cNvSpPr txBox="1"/>
          <p:nvPr/>
        </p:nvSpPr>
        <p:spPr>
          <a:xfrm>
            <a:off x="586541" y="617183"/>
            <a:ext cx="7350549" cy="523220"/>
          </a:xfrm>
          <a:prstGeom prst="rect">
            <a:avLst/>
          </a:prstGeom>
          <a:noFill/>
        </p:spPr>
        <p:txBody>
          <a:bodyPr wrap="square" rtlCol="0">
            <a:spAutoFit/>
          </a:bodyPr>
          <a:lstStyle/>
          <a:p>
            <a:r>
              <a:rPr lang="en-US" sz="2800" b="1" dirty="0">
                <a:solidFill>
                  <a:srgbClr val="438AFE"/>
                </a:solidFill>
                <a:latin typeface="Arial" panose="020B0604020202020204" pitchFamily="34" charset="0"/>
                <a:cs typeface="Arial" panose="020B0604020202020204" pitchFamily="34" charset="0"/>
              </a:rPr>
              <a:t>4. PHP </a:t>
            </a:r>
            <a:r>
              <a:rPr lang="en-US" sz="2800" b="1" dirty="0" err="1">
                <a:solidFill>
                  <a:srgbClr val="438AFE"/>
                </a:solidFill>
                <a:latin typeface="Arial" panose="020B0604020202020204" pitchFamily="34" charset="0"/>
                <a:cs typeface="Arial" panose="020B0604020202020204" pitchFamily="34" charset="0"/>
              </a:rPr>
              <a:t>Famework</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phổ</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biến</a:t>
            </a:r>
            <a:r>
              <a:rPr lang="en-US" sz="2800" b="1" dirty="0">
                <a:solidFill>
                  <a:srgbClr val="438AFE"/>
                </a:solidFill>
                <a:latin typeface="Arial" panose="020B0604020202020204" pitchFamily="34" charset="0"/>
                <a:cs typeface="Arial" panose="020B0604020202020204" pitchFamily="34" charset="0"/>
              </a:rPr>
              <a:t> </a:t>
            </a:r>
            <a:r>
              <a:rPr lang="en-US" sz="2800" b="1" dirty="0" err="1">
                <a:solidFill>
                  <a:srgbClr val="438AFE"/>
                </a:solidFill>
                <a:latin typeface="Arial" panose="020B0604020202020204" pitchFamily="34" charset="0"/>
                <a:cs typeface="Arial" panose="020B0604020202020204" pitchFamily="34" charset="0"/>
              </a:rPr>
              <a:t>hiện</a:t>
            </a:r>
            <a:r>
              <a:rPr lang="en-US" sz="2800" b="1" dirty="0">
                <a:solidFill>
                  <a:srgbClr val="438AFE"/>
                </a:solidFill>
                <a:latin typeface="Arial" panose="020B0604020202020204" pitchFamily="34" charset="0"/>
                <a:cs typeface="Arial" panose="020B0604020202020204" pitchFamily="34" charset="0"/>
              </a:rPr>
              <a:t> nay</a:t>
            </a:r>
            <a:endParaRPr lang="vi-VN" sz="2800" b="1" dirty="0">
              <a:solidFill>
                <a:srgbClr val="438AFE"/>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3F85156-42B7-4525-91A7-F7770BBB2C29}"/>
              </a:ext>
            </a:extLst>
          </p:cNvPr>
          <p:cNvSpPr txBox="1"/>
          <p:nvPr/>
        </p:nvSpPr>
        <p:spPr>
          <a:xfrm>
            <a:off x="598061" y="1520743"/>
            <a:ext cx="3901535" cy="2351285"/>
          </a:xfrm>
          <a:prstGeom prst="rect">
            <a:avLst/>
          </a:prstGeom>
          <a:noFill/>
        </p:spPr>
        <p:txBody>
          <a:bodyPr wrap="square">
            <a:spAutoFit/>
          </a:bodyPr>
          <a:lstStyle/>
          <a:p>
            <a:pPr marL="0" marR="0">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Laravel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Famework</a:t>
            </a:r>
            <a:endParaRPr lang="en-US" sz="2000" dirty="0">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Codeigniter</a:t>
            </a:r>
            <a:endParaRPr lang="en-US" sz="2000" dirty="0">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Zend Framework</a:t>
            </a:r>
            <a:endParaRPr lang="vi-VN" sz="2000" dirty="0">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vi-VN" sz="2000" dirty="0">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CAKEPHP</a:t>
            </a:r>
            <a:endParaRPr lang="en-US" sz="2000" dirty="0">
              <a:solidFill>
                <a:srgbClr val="333333"/>
              </a:solidFill>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SYMFONY</a:t>
            </a:r>
            <a:endParaRPr lang="vi-VN" sz="20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AutoShape 2">
            <a:extLst>
              <a:ext uri="{FF2B5EF4-FFF2-40B4-BE49-F238E27FC236}">
                <a16:creationId xmlns:a16="http://schemas.microsoft.com/office/drawing/2014/main" id="{C1CA3ADB-F751-43F4-8AF3-ADE0AE12C9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4">
            <a:extLst>
              <a:ext uri="{FF2B5EF4-FFF2-40B4-BE49-F238E27FC236}">
                <a16:creationId xmlns:a16="http://schemas.microsoft.com/office/drawing/2014/main" id="{6A7637ED-8DD1-4275-85E7-5E04113DC8B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21EE679D-28E9-463B-8AC5-98BCC899FE99}"/>
              </a:ext>
            </a:extLst>
          </p:cNvPr>
          <p:cNvSpPr>
            <a:spLocks noChangeAspect="1" noChangeArrowheads="1"/>
          </p:cNvSpPr>
          <p:nvPr/>
        </p:nvSpPr>
        <p:spPr bwMode="auto">
          <a:xfrm>
            <a:off x="3658073" y="1000760"/>
            <a:ext cx="5475767" cy="2885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8">
            <a:extLst>
              <a:ext uri="{FF2B5EF4-FFF2-40B4-BE49-F238E27FC236}">
                <a16:creationId xmlns:a16="http://schemas.microsoft.com/office/drawing/2014/main" id="{BDC4DB33-E677-4C50-842C-CDC5AD86146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10" descr="Web Application Framework">
            <a:extLst>
              <a:ext uri="{FF2B5EF4-FFF2-40B4-BE49-F238E27FC236}">
                <a16:creationId xmlns:a16="http://schemas.microsoft.com/office/drawing/2014/main" id="{1FA33CC0-1788-4FBE-81F6-5EEAD7D02A2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5" name="Picture 14">
            <a:extLst>
              <a:ext uri="{FF2B5EF4-FFF2-40B4-BE49-F238E27FC236}">
                <a16:creationId xmlns:a16="http://schemas.microsoft.com/office/drawing/2014/main" id="{66385837-47CB-4F26-8B67-F4EC8103628B}"/>
              </a:ext>
            </a:extLst>
          </p:cNvPr>
          <p:cNvPicPr>
            <a:picLocks noChangeAspect="1"/>
          </p:cNvPicPr>
          <p:nvPr/>
        </p:nvPicPr>
        <p:blipFill>
          <a:blip r:embed="rId2"/>
          <a:stretch>
            <a:fillRect/>
          </a:stretch>
        </p:blipFill>
        <p:spPr>
          <a:xfrm>
            <a:off x="4663120" y="1489528"/>
            <a:ext cx="6930819" cy="4183743"/>
          </a:xfrm>
          <a:prstGeom prst="rect">
            <a:avLst/>
          </a:prstGeom>
        </p:spPr>
      </p:pic>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1694</Words>
  <Application>Microsoft Office PowerPoint</Application>
  <PresentationFormat>Widescreen</PresentationFormat>
  <Paragraphs>155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Tran Tien Anh</cp:lastModifiedBy>
  <cp:revision>39</cp:revision>
  <dcterms:created xsi:type="dcterms:W3CDTF">2021-09-03T05:44:00Z</dcterms:created>
  <dcterms:modified xsi:type="dcterms:W3CDTF">2024-04-07T15:27:50Z</dcterms:modified>
</cp:coreProperties>
</file>